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20"/>
  </p:notesMasterIdLst>
  <p:handoutMasterIdLst>
    <p:handoutMasterId r:id="rId21"/>
  </p:handoutMasterIdLst>
  <p:sldIdLst>
    <p:sldId id="411" r:id="rId2"/>
    <p:sldId id="427" r:id="rId3"/>
    <p:sldId id="421" r:id="rId4"/>
    <p:sldId id="423" r:id="rId5"/>
    <p:sldId id="425" r:id="rId6"/>
    <p:sldId id="428" r:id="rId7"/>
    <p:sldId id="417" r:id="rId8"/>
    <p:sldId id="429" r:id="rId9"/>
    <p:sldId id="430" r:id="rId10"/>
    <p:sldId id="419" r:id="rId11"/>
    <p:sldId id="431" r:id="rId12"/>
    <p:sldId id="432" r:id="rId13"/>
    <p:sldId id="433" r:id="rId14"/>
    <p:sldId id="434" r:id="rId15"/>
    <p:sldId id="435" r:id="rId16"/>
    <p:sldId id="436" r:id="rId17"/>
    <p:sldId id="437" r:id="rId18"/>
    <p:sldId id="438" r:id="rId19"/>
  </p:sldIdLst>
  <p:sldSz cx="9144000" cy="5143500" type="screen16x9"/>
  <p:notesSz cx="6761163" cy="9942513"/>
  <p:custDataLst>
    <p:tags r:id="rId22"/>
  </p:custDataLst>
  <p:defaultTextStyle>
    <a:defPPr>
      <a:defRPr lang="ru-RU"/>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2774"/>
    <a:srgbClr val="004F8A"/>
    <a:srgbClr val="003DB8"/>
    <a:srgbClr val="009E47"/>
    <a:srgbClr val="CCECFF"/>
    <a:srgbClr val="004BE2"/>
    <a:srgbClr val="CCFFFF"/>
    <a:srgbClr val="33CC33"/>
    <a:srgbClr val="BBE0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621" autoAdjust="0"/>
  </p:normalViewPr>
  <p:slideViewPr>
    <p:cSldViewPr>
      <p:cViewPr varScale="1">
        <p:scale>
          <a:sx n="141" d="100"/>
          <a:sy n="141" d="100"/>
        </p:scale>
        <p:origin x="-120" y="-86"/>
      </p:cViewPr>
      <p:guideLst>
        <p:guide orient="horz" pos="1620"/>
        <p:guide pos="2880"/>
      </p:guideLst>
    </p:cSldViewPr>
  </p:slideViewPr>
  <p:notesTextViewPr>
    <p:cViewPr>
      <p:scale>
        <a:sx n="100" d="100"/>
        <a:sy n="100" d="100"/>
      </p:scale>
      <p:origin x="0" y="0"/>
    </p:cViewPr>
  </p:notesTextViewPr>
  <p:sorterViewPr>
    <p:cViewPr>
      <p:scale>
        <a:sx n="100" d="100"/>
        <a:sy n="100" d="100"/>
      </p:scale>
      <p:origin x="0" y="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30525" cy="496888"/>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a:defRPr sz="1200"/>
            </a:lvl1pPr>
          </a:lstStyle>
          <a:p>
            <a:fld id="{28DC3B01-30AC-4281-85C6-0262FC4E226A}" type="datetimeFigureOut">
              <a:rPr lang="ru-RU" smtClean="0"/>
              <a:pPr/>
              <a:t>20.02.2026</a:t>
            </a:fld>
            <a:endParaRPr lang="ru-RU" dirty="0"/>
          </a:p>
        </p:txBody>
      </p:sp>
      <p:sp>
        <p:nvSpPr>
          <p:cNvPr id="4" name="Нижний колонтитул 3"/>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3829050" y="9444038"/>
            <a:ext cx="2930525" cy="496887"/>
          </a:xfrm>
          <a:prstGeom prst="rect">
            <a:avLst/>
          </a:prstGeom>
        </p:spPr>
        <p:txBody>
          <a:bodyPr vert="horz" lIns="91440" tIns="45720" rIns="91440" bIns="45720" rtlCol="0" anchor="b"/>
          <a:lstStyle>
            <a:lvl1pPr algn="r">
              <a:defRPr sz="1200"/>
            </a:lvl1pPr>
          </a:lstStyle>
          <a:p>
            <a:fld id="{AD85BAB6-8BB4-4C21-A6A8-6A7A9B8A5DE3}" type="slidenum">
              <a:rPr lang="ru-RU" smtClean="0"/>
              <a:pPr/>
              <a:t>‹#›</a:t>
            </a:fld>
            <a:endParaRPr lang="ru-RU" dirty="0"/>
          </a:p>
        </p:txBody>
      </p:sp>
    </p:spTree>
    <p:extLst>
      <p:ext uri="{BB962C8B-B14F-4D97-AF65-F5344CB8AC3E}">
        <p14:creationId xmlns:p14="http://schemas.microsoft.com/office/powerpoint/2010/main" val="5187941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29837" cy="49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ru-RU" dirty="0"/>
          </a:p>
        </p:txBody>
      </p:sp>
      <p:sp>
        <p:nvSpPr>
          <p:cNvPr id="32771" name="Rectangle 3"/>
          <p:cNvSpPr>
            <a:spLocks noGrp="1" noChangeArrowheads="1"/>
          </p:cNvSpPr>
          <p:nvPr>
            <p:ph type="dt" idx="1"/>
          </p:nvPr>
        </p:nvSpPr>
        <p:spPr bwMode="auto">
          <a:xfrm>
            <a:off x="3829761" y="0"/>
            <a:ext cx="2929837" cy="497126"/>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A03A513E-4D17-477E-8681-CF45D165B0A0}" type="datetimeFigureOut">
              <a:rPr lang="ru-RU"/>
              <a:pPr>
                <a:defRPr/>
              </a:pPr>
              <a:t>20.02.2026</a:t>
            </a:fld>
            <a:endParaRPr lang="ru-RU" dirty="0"/>
          </a:p>
        </p:txBody>
      </p:sp>
      <p:sp>
        <p:nvSpPr>
          <p:cNvPr id="13316" name="Rectangle 4"/>
          <p:cNvSpPr>
            <a:spLocks noGrp="1" noRot="1" noChangeAspect="1" noChangeArrowheads="1" noTextEdit="1"/>
          </p:cNvSpPr>
          <p:nvPr>
            <p:ph type="sldImg" idx="2"/>
          </p:nvPr>
        </p:nvSpPr>
        <p:spPr bwMode="auto">
          <a:xfrm>
            <a:off x="68263" y="746125"/>
            <a:ext cx="6624637" cy="3727450"/>
          </a:xfrm>
          <a:prstGeom prst="rect">
            <a:avLst/>
          </a:prstGeom>
          <a:noFill/>
          <a:ln w="9525">
            <a:solidFill>
              <a:srgbClr val="000000"/>
            </a:solidFill>
            <a:miter lim="800000"/>
            <a:headEnd/>
            <a:tailEnd/>
          </a:ln>
        </p:spPr>
      </p:sp>
      <p:sp>
        <p:nvSpPr>
          <p:cNvPr id="32773" name="Rectangle 5"/>
          <p:cNvSpPr>
            <a:spLocks noGrp="1" noChangeArrowheads="1"/>
          </p:cNvSpPr>
          <p:nvPr>
            <p:ph type="body" sz="quarter" idx="3"/>
          </p:nvPr>
        </p:nvSpPr>
        <p:spPr bwMode="auto">
          <a:xfrm>
            <a:off x="676117" y="4722694"/>
            <a:ext cx="5408930" cy="447413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32774" name="Rectangle 6"/>
          <p:cNvSpPr>
            <a:spLocks noGrp="1" noChangeArrowheads="1"/>
          </p:cNvSpPr>
          <p:nvPr>
            <p:ph type="ftr" sz="quarter" idx="4"/>
          </p:nvPr>
        </p:nvSpPr>
        <p:spPr bwMode="auto">
          <a:xfrm>
            <a:off x="0" y="9443662"/>
            <a:ext cx="2929837" cy="49712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ru-RU" dirty="0"/>
          </a:p>
        </p:txBody>
      </p:sp>
      <p:sp>
        <p:nvSpPr>
          <p:cNvPr id="32775" name="Rectangle 7"/>
          <p:cNvSpPr>
            <a:spLocks noGrp="1" noChangeArrowheads="1"/>
          </p:cNvSpPr>
          <p:nvPr>
            <p:ph type="sldNum" sz="quarter" idx="5"/>
          </p:nvPr>
        </p:nvSpPr>
        <p:spPr bwMode="auto">
          <a:xfrm>
            <a:off x="3829761" y="9443662"/>
            <a:ext cx="2929837" cy="497126"/>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2D7B309-7E1A-4535-8A2D-A4AB677C3236}" type="slidenum">
              <a:rPr lang="ru-RU"/>
              <a:pPr>
                <a:defRPr/>
              </a:pPr>
              <a:t>‹#›</a:t>
            </a:fld>
            <a:endParaRPr lang="ru-RU" dirty="0"/>
          </a:p>
        </p:txBody>
      </p:sp>
    </p:spTree>
    <p:extLst>
      <p:ext uri="{BB962C8B-B14F-4D97-AF65-F5344CB8AC3E}">
        <p14:creationId xmlns:p14="http://schemas.microsoft.com/office/powerpoint/2010/main" val="305975437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597820"/>
            <a:ext cx="7772400" cy="1102519"/>
          </a:xfrm>
        </p:spPr>
        <p:txBody>
          <a:bodyPr/>
          <a:lstStyle/>
          <a:p>
            <a:r>
              <a:rPr lang="ru-RU"/>
              <a:t>Образец заголовка</a:t>
            </a:r>
          </a:p>
        </p:txBody>
      </p:sp>
      <p:sp>
        <p:nvSpPr>
          <p:cNvPr id="3" name="Подзаголовок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pPr>
              <a:defRPr/>
            </a:pPr>
            <a:endParaRPr lang="ru-RU" dirty="0"/>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A4FB4AC9-099D-495D-AD62-058C553FA6CA}" type="slidenum">
              <a:rPr lang="ru-RU" smtClean="0"/>
              <a:pPr>
                <a:defRPr/>
              </a:pPr>
              <a:t>‹#›</a:t>
            </a:fld>
            <a:endParaRPr lang="ru-RU" dirty="0"/>
          </a:p>
        </p:txBody>
      </p:sp>
    </p:spTree>
    <p:extLst>
      <p:ext uri="{BB962C8B-B14F-4D97-AF65-F5344CB8AC3E}">
        <p14:creationId xmlns:p14="http://schemas.microsoft.com/office/powerpoint/2010/main" val="3920607193"/>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pPr>
              <a:defRPr/>
            </a:pPr>
            <a:endParaRPr lang="ru-RU" dirty="0"/>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A89DE423-D4B5-4E20-B064-DD253815EE16}" type="slidenum">
              <a:rPr lang="ru-RU" smtClean="0"/>
              <a:pPr>
                <a:defRPr/>
              </a:pPr>
              <a:t>‹#›</a:t>
            </a:fld>
            <a:endParaRPr lang="ru-RU" dirty="0"/>
          </a:p>
        </p:txBody>
      </p:sp>
    </p:spTree>
    <p:extLst>
      <p:ext uri="{BB962C8B-B14F-4D97-AF65-F5344CB8AC3E}">
        <p14:creationId xmlns:p14="http://schemas.microsoft.com/office/powerpoint/2010/main" val="3438680175"/>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154782"/>
            <a:ext cx="2057400" cy="329088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154782"/>
            <a:ext cx="6019800" cy="329088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pPr>
              <a:defRPr/>
            </a:pPr>
            <a:endParaRPr lang="ru-RU" dirty="0"/>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30550B47-A63E-48AD-9434-B8F25224033C}" type="slidenum">
              <a:rPr lang="ru-RU" smtClean="0"/>
              <a:pPr>
                <a:defRPr/>
              </a:pPr>
              <a:t>‹#›</a:t>
            </a:fld>
            <a:endParaRPr lang="ru-RU" dirty="0"/>
          </a:p>
        </p:txBody>
      </p:sp>
    </p:spTree>
    <p:extLst>
      <p:ext uri="{BB962C8B-B14F-4D97-AF65-F5344CB8AC3E}">
        <p14:creationId xmlns:p14="http://schemas.microsoft.com/office/powerpoint/2010/main" val="189711945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pPr>
              <a:defRPr/>
            </a:pPr>
            <a:endParaRPr lang="ru-RU" dirty="0"/>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C9BBE424-0B3B-4854-9BED-1DE9CF4B1856}" type="slidenum">
              <a:rPr lang="ru-RU" smtClean="0"/>
              <a:pPr>
                <a:defRPr/>
              </a:pPr>
              <a:t>‹#›</a:t>
            </a:fld>
            <a:endParaRPr lang="ru-RU" dirty="0"/>
          </a:p>
        </p:txBody>
      </p:sp>
    </p:spTree>
    <p:extLst>
      <p:ext uri="{BB962C8B-B14F-4D97-AF65-F5344CB8AC3E}">
        <p14:creationId xmlns:p14="http://schemas.microsoft.com/office/powerpoint/2010/main" val="100705040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3305176"/>
            <a:ext cx="7772400" cy="1021556"/>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pPr>
              <a:defRPr/>
            </a:pPr>
            <a:endParaRPr lang="ru-RU" dirty="0"/>
          </a:p>
        </p:txBody>
      </p:sp>
      <p:sp>
        <p:nvSpPr>
          <p:cNvPr id="5" name="Нижний колонтитул 4"/>
          <p:cNvSpPr>
            <a:spLocks noGrp="1"/>
          </p:cNvSpPr>
          <p:nvPr>
            <p:ph type="ftr" sz="quarter" idx="11"/>
          </p:nvPr>
        </p:nvSpPr>
        <p:spPr/>
        <p:txBody>
          <a:bodyPr/>
          <a:lstStyle/>
          <a:p>
            <a:pPr>
              <a:defRPr/>
            </a:pPr>
            <a:endParaRPr lang="ru-RU" dirty="0"/>
          </a:p>
        </p:txBody>
      </p:sp>
      <p:sp>
        <p:nvSpPr>
          <p:cNvPr id="6" name="Номер слайда 5"/>
          <p:cNvSpPr>
            <a:spLocks noGrp="1"/>
          </p:cNvSpPr>
          <p:nvPr>
            <p:ph type="sldNum" sz="quarter" idx="12"/>
          </p:nvPr>
        </p:nvSpPr>
        <p:spPr/>
        <p:txBody>
          <a:bodyPr/>
          <a:lstStyle/>
          <a:p>
            <a:pPr>
              <a:defRPr/>
            </a:pPr>
            <a:fld id="{A46937C7-45E3-42D4-B6DF-670776AD83F5}" type="slidenum">
              <a:rPr lang="ru-RU" smtClean="0"/>
              <a:pPr>
                <a:defRPr/>
              </a:pPr>
              <a:t>‹#›</a:t>
            </a:fld>
            <a:endParaRPr lang="ru-RU" dirty="0"/>
          </a:p>
        </p:txBody>
      </p:sp>
    </p:spTree>
    <p:extLst>
      <p:ext uri="{BB962C8B-B14F-4D97-AF65-F5344CB8AC3E}">
        <p14:creationId xmlns:p14="http://schemas.microsoft.com/office/powerpoint/2010/main" val="4042647772"/>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pPr>
              <a:defRPr/>
            </a:pPr>
            <a:endParaRPr lang="ru-RU" dirty="0"/>
          </a:p>
        </p:txBody>
      </p:sp>
      <p:sp>
        <p:nvSpPr>
          <p:cNvPr id="6" name="Нижний колонтитул 5"/>
          <p:cNvSpPr>
            <a:spLocks noGrp="1"/>
          </p:cNvSpPr>
          <p:nvPr>
            <p:ph type="ftr" sz="quarter" idx="11"/>
          </p:nvPr>
        </p:nvSpPr>
        <p:spPr/>
        <p:txBody>
          <a:bodyPr/>
          <a:lstStyle/>
          <a:p>
            <a:pPr>
              <a:defRPr/>
            </a:pPr>
            <a:endParaRPr lang="ru-RU" dirty="0"/>
          </a:p>
        </p:txBody>
      </p:sp>
      <p:sp>
        <p:nvSpPr>
          <p:cNvPr id="7" name="Номер слайда 6"/>
          <p:cNvSpPr>
            <a:spLocks noGrp="1"/>
          </p:cNvSpPr>
          <p:nvPr>
            <p:ph type="sldNum" sz="quarter" idx="12"/>
          </p:nvPr>
        </p:nvSpPr>
        <p:spPr/>
        <p:txBody>
          <a:bodyPr/>
          <a:lstStyle/>
          <a:p>
            <a:pPr>
              <a:defRPr/>
            </a:pPr>
            <a:fld id="{99042396-4811-4D01-93BE-B400DB2BD6EB}" type="slidenum">
              <a:rPr lang="ru-RU" smtClean="0"/>
              <a:pPr>
                <a:defRPr/>
              </a:pPr>
              <a:t>‹#›</a:t>
            </a:fld>
            <a:endParaRPr lang="ru-RU" dirty="0"/>
          </a:p>
        </p:txBody>
      </p:sp>
    </p:spTree>
    <p:extLst>
      <p:ext uri="{BB962C8B-B14F-4D97-AF65-F5344CB8AC3E}">
        <p14:creationId xmlns:p14="http://schemas.microsoft.com/office/powerpoint/2010/main" val="2338356273"/>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pPr>
              <a:defRPr/>
            </a:pPr>
            <a:endParaRPr lang="ru-RU" dirty="0"/>
          </a:p>
        </p:txBody>
      </p:sp>
      <p:sp>
        <p:nvSpPr>
          <p:cNvPr id="8" name="Нижний колонтитул 7"/>
          <p:cNvSpPr>
            <a:spLocks noGrp="1"/>
          </p:cNvSpPr>
          <p:nvPr>
            <p:ph type="ftr" sz="quarter" idx="11"/>
          </p:nvPr>
        </p:nvSpPr>
        <p:spPr/>
        <p:txBody>
          <a:bodyPr/>
          <a:lstStyle/>
          <a:p>
            <a:pPr>
              <a:defRPr/>
            </a:pPr>
            <a:endParaRPr lang="ru-RU" dirty="0"/>
          </a:p>
        </p:txBody>
      </p:sp>
      <p:sp>
        <p:nvSpPr>
          <p:cNvPr id="9" name="Номер слайда 8"/>
          <p:cNvSpPr>
            <a:spLocks noGrp="1"/>
          </p:cNvSpPr>
          <p:nvPr>
            <p:ph type="sldNum" sz="quarter" idx="12"/>
          </p:nvPr>
        </p:nvSpPr>
        <p:spPr/>
        <p:txBody>
          <a:bodyPr/>
          <a:lstStyle/>
          <a:p>
            <a:pPr>
              <a:defRPr/>
            </a:pPr>
            <a:fld id="{0FDA79BA-919D-491A-A838-BF1FDE80EF85}" type="slidenum">
              <a:rPr lang="ru-RU" smtClean="0"/>
              <a:pPr>
                <a:defRPr/>
              </a:pPr>
              <a:t>‹#›</a:t>
            </a:fld>
            <a:endParaRPr lang="ru-RU" dirty="0"/>
          </a:p>
        </p:txBody>
      </p:sp>
    </p:spTree>
    <p:extLst>
      <p:ext uri="{BB962C8B-B14F-4D97-AF65-F5344CB8AC3E}">
        <p14:creationId xmlns:p14="http://schemas.microsoft.com/office/powerpoint/2010/main" val="417866525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pPr>
              <a:defRPr/>
            </a:pPr>
            <a:endParaRPr lang="ru-RU" dirty="0"/>
          </a:p>
        </p:txBody>
      </p:sp>
      <p:sp>
        <p:nvSpPr>
          <p:cNvPr id="4" name="Нижний колонтитул 3"/>
          <p:cNvSpPr>
            <a:spLocks noGrp="1"/>
          </p:cNvSpPr>
          <p:nvPr>
            <p:ph type="ftr" sz="quarter" idx="11"/>
          </p:nvPr>
        </p:nvSpPr>
        <p:spPr/>
        <p:txBody>
          <a:bodyPr/>
          <a:lstStyle/>
          <a:p>
            <a:pPr>
              <a:defRPr/>
            </a:pPr>
            <a:endParaRPr lang="ru-RU" dirty="0"/>
          </a:p>
        </p:txBody>
      </p:sp>
      <p:sp>
        <p:nvSpPr>
          <p:cNvPr id="5" name="Номер слайда 4"/>
          <p:cNvSpPr>
            <a:spLocks noGrp="1"/>
          </p:cNvSpPr>
          <p:nvPr>
            <p:ph type="sldNum" sz="quarter" idx="12"/>
          </p:nvPr>
        </p:nvSpPr>
        <p:spPr/>
        <p:txBody>
          <a:bodyPr/>
          <a:lstStyle/>
          <a:p>
            <a:pPr>
              <a:defRPr/>
            </a:pPr>
            <a:fld id="{19C06DDC-2877-4D5E-A6B5-68171E5E20CC}" type="slidenum">
              <a:rPr lang="ru-RU" smtClean="0"/>
              <a:pPr>
                <a:defRPr/>
              </a:pPr>
              <a:t>‹#›</a:t>
            </a:fld>
            <a:endParaRPr lang="ru-RU" dirty="0"/>
          </a:p>
        </p:txBody>
      </p:sp>
    </p:spTree>
    <p:extLst>
      <p:ext uri="{BB962C8B-B14F-4D97-AF65-F5344CB8AC3E}">
        <p14:creationId xmlns:p14="http://schemas.microsoft.com/office/powerpoint/2010/main" val="419356410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endParaRPr lang="ru-RU" dirty="0"/>
          </a:p>
        </p:txBody>
      </p:sp>
      <p:sp>
        <p:nvSpPr>
          <p:cNvPr id="3" name="Нижний колонтитул 2"/>
          <p:cNvSpPr>
            <a:spLocks noGrp="1"/>
          </p:cNvSpPr>
          <p:nvPr>
            <p:ph type="ftr" sz="quarter" idx="11"/>
          </p:nvPr>
        </p:nvSpPr>
        <p:spPr/>
        <p:txBody>
          <a:bodyPr/>
          <a:lstStyle/>
          <a:p>
            <a:pPr>
              <a:defRPr/>
            </a:pPr>
            <a:endParaRPr lang="ru-RU" dirty="0"/>
          </a:p>
        </p:txBody>
      </p:sp>
      <p:sp>
        <p:nvSpPr>
          <p:cNvPr id="4" name="Номер слайда 3"/>
          <p:cNvSpPr>
            <a:spLocks noGrp="1"/>
          </p:cNvSpPr>
          <p:nvPr>
            <p:ph type="sldNum" sz="quarter" idx="12"/>
          </p:nvPr>
        </p:nvSpPr>
        <p:spPr/>
        <p:txBody>
          <a:bodyPr/>
          <a:lstStyle/>
          <a:p>
            <a:pPr>
              <a:defRPr/>
            </a:pPr>
            <a:fld id="{F6726ED0-D56C-4CE3-B710-DBA7429B63D0}" type="slidenum">
              <a:rPr lang="ru-RU" smtClean="0"/>
              <a:pPr>
                <a:defRPr/>
              </a:pPr>
              <a:t>‹#›</a:t>
            </a:fld>
            <a:endParaRPr lang="ru-RU" dirty="0"/>
          </a:p>
        </p:txBody>
      </p:sp>
    </p:spTree>
    <p:extLst>
      <p:ext uri="{BB962C8B-B14F-4D97-AF65-F5344CB8AC3E}">
        <p14:creationId xmlns:p14="http://schemas.microsoft.com/office/powerpoint/2010/main" val="221064488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3" y="204787"/>
            <a:ext cx="3008313" cy="871538"/>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pPr>
              <a:defRPr/>
            </a:pPr>
            <a:endParaRPr lang="ru-RU" dirty="0"/>
          </a:p>
        </p:txBody>
      </p:sp>
      <p:sp>
        <p:nvSpPr>
          <p:cNvPr id="6" name="Нижний колонтитул 5"/>
          <p:cNvSpPr>
            <a:spLocks noGrp="1"/>
          </p:cNvSpPr>
          <p:nvPr>
            <p:ph type="ftr" sz="quarter" idx="11"/>
          </p:nvPr>
        </p:nvSpPr>
        <p:spPr/>
        <p:txBody>
          <a:bodyPr/>
          <a:lstStyle/>
          <a:p>
            <a:pPr>
              <a:defRPr/>
            </a:pPr>
            <a:endParaRPr lang="ru-RU" dirty="0"/>
          </a:p>
        </p:txBody>
      </p:sp>
      <p:sp>
        <p:nvSpPr>
          <p:cNvPr id="7" name="Номер слайда 6"/>
          <p:cNvSpPr>
            <a:spLocks noGrp="1"/>
          </p:cNvSpPr>
          <p:nvPr>
            <p:ph type="sldNum" sz="quarter" idx="12"/>
          </p:nvPr>
        </p:nvSpPr>
        <p:spPr/>
        <p:txBody>
          <a:bodyPr/>
          <a:lstStyle/>
          <a:p>
            <a:pPr>
              <a:defRPr/>
            </a:pPr>
            <a:fld id="{B2F03F4A-592C-4031-AA8E-EB9760AB821A}" type="slidenum">
              <a:rPr lang="ru-RU" smtClean="0"/>
              <a:pPr>
                <a:defRPr/>
              </a:pPr>
              <a:t>‹#›</a:t>
            </a:fld>
            <a:endParaRPr lang="ru-RU" dirty="0"/>
          </a:p>
        </p:txBody>
      </p:sp>
    </p:spTree>
    <p:extLst>
      <p:ext uri="{BB962C8B-B14F-4D97-AF65-F5344CB8AC3E}">
        <p14:creationId xmlns:p14="http://schemas.microsoft.com/office/powerpoint/2010/main" val="3366306660"/>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3600451"/>
            <a:ext cx="5486400" cy="425054"/>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pPr>
              <a:defRPr/>
            </a:pPr>
            <a:endParaRPr lang="ru-RU" dirty="0"/>
          </a:p>
        </p:txBody>
      </p:sp>
      <p:sp>
        <p:nvSpPr>
          <p:cNvPr id="6" name="Нижний колонтитул 5"/>
          <p:cNvSpPr>
            <a:spLocks noGrp="1"/>
          </p:cNvSpPr>
          <p:nvPr>
            <p:ph type="ftr" sz="quarter" idx="11"/>
          </p:nvPr>
        </p:nvSpPr>
        <p:spPr/>
        <p:txBody>
          <a:bodyPr/>
          <a:lstStyle/>
          <a:p>
            <a:pPr>
              <a:defRPr/>
            </a:pPr>
            <a:endParaRPr lang="ru-RU" dirty="0"/>
          </a:p>
        </p:txBody>
      </p:sp>
      <p:sp>
        <p:nvSpPr>
          <p:cNvPr id="7" name="Номер слайда 6"/>
          <p:cNvSpPr>
            <a:spLocks noGrp="1"/>
          </p:cNvSpPr>
          <p:nvPr>
            <p:ph type="sldNum" sz="quarter" idx="12"/>
          </p:nvPr>
        </p:nvSpPr>
        <p:spPr/>
        <p:txBody>
          <a:bodyPr/>
          <a:lstStyle/>
          <a:p>
            <a:pPr>
              <a:defRPr/>
            </a:pPr>
            <a:fld id="{FB12CEF8-7575-4FD8-8AC4-3C454B60E537}" type="slidenum">
              <a:rPr lang="ru-RU" smtClean="0"/>
              <a:pPr>
                <a:defRPr/>
              </a:pPr>
              <a:t>‹#›</a:t>
            </a:fld>
            <a:endParaRPr lang="ru-RU" dirty="0"/>
          </a:p>
        </p:txBody>
      </p:sp>
    </p:spTree>
    <p:extLst>
      <p:ext uri="{BB962C8B-B14F-4D97-AF65-F5344CB8AC3E}">
        <p14:creationId xmlns:p14="http://schemas.microsoft.com/office/powerpoint/2010/main" val="1966620685"/>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ru-RU" dirty="0"/>
          </a:p>
        </p:txBody>
      </p:sp>
      <p:sp>
        <p:nvSpPr>
          <p:cNvPr id="5" name="Нижний колонтитул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ru-RU" dirty="0"/>
          </a:p>
        </p:txBody>
      </p:sp>
      <p:sp>
        <p:nvSpPr>
          <p:cNvPr id="6" name="Номер слайда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911593E-58F8-43F1-A6A2-1B3333D339C2}" type="slidenum">
              <a:rPr lang="ru-RU" smtClean="0"/>
              <a:pPr>
                <a:defRPr/>
              </a:pPr>
              <a:t>‹#›</a:t>
            </a:fld>
            <a:endParaRPr lang="ru-RU" dirty="0"/>
          </a:p>
        </p:txBody>
      </p:sp>
    </p:spTree>
    <p:extLst>
      <p:ext uri="{BB962C8B-B14F-4D97-AF65-F5344CB8AC3E}">
        <p14:creationId xmlns:p14="http://schemas.microsoft.com/office/powerpoint/2010/main" val="43550522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spd="med">
    <p:fad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obrnadzor.gov.ru/gia/gia-11/" TargetMode="External"/><Relationship Id="rId2" Type="http://schemas.openxmlformats.org/officeDocument/2006/relationships/hyperlink" Target="https://obrnadzor.gov.ru/gia/gia-9/"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fipi.ru/oge" TargetMode="External"/><Relationship Id="rId7" Type="http://schemas.openxmlformats.org/officeDocument/2006/relationships/hyperlink" Target="https://obrnadzor.gov.ru/gia/gia-11/poleznaya-informacziya/" TargetMode="External"/><Relationship Id="rId2" Type="http://schemas.openxmlformats.org/officeDocument/2006/relationships/hyperlink" Target="https://fipi.ru/ege" TargetMode="External"/><Relationship Id="rId1" Type="http://schemas.openxmlformats.org/officeDocument/2006/relationships/slideLayout" Target="../slideLayouts/slideLayout7.xml"/><Relationship Id="rId6" Type="http://schemas.openxmlformats.org/officeDocument/2006/relationships/hyperlink" Target="https://fipi.ru/navigator-podgotovki/navigator-oge" TargetMode="External"/><Relationship Id="rId5" Type="http://schemas.openxmlformats.org/officeDocument/2006/relationships/hyperlink" Target="https://fipi.ru/navigator-podgotovki/navigator-ege" TargetMode="External"/><Relationship Id="rId4" Type="http://schemas.openxmlformats.org/officeDocument/2006/relationships/hyperlink" Target="https://fipi.ru/gv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sdr.ixora.ru/login" TargetMode="External"/><Relationship Id="rId2" Type="http://schemas.openxmlformats.org/officeDocument/2006/relationships/hyperlink" Target="https://checkege.rustest.ru/"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obrnadzor.gov.ru/gia/gia-11/poleznaya-informacziya/"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P225"/><Relationship Id="rId2" Type="http://schemas.openxmlformats.org/officeDocument/2006/relationships/hyperlink" Target="#P227"/><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a:t>
            </a:fld>
            <a:endParaRPr lang="ru-RU" dirty="0"/>
          </a:p>
        </p:txBody>
      </p:sp>
      <p:sp>
        <p:nvSpPr>
          <p:cNvPr id="5" name="TextBox 4">
            <a:extLst>
              <a:ext uri="{FF2B5EF4-FFF2-40B4-BE49-F238E27FC236}">
                <a16:creationId xmlns:a16="http://schemas.microsoft.com/office/drawing/2014/main" xmlns="" id="{A87A82C8-E33E-4072-8685-6C7E0A5F97CA}"/>
              </a:ext>
            </a:extLst>
          </p:cNvPr>
          <p:cNvSpPr txBox="1"/>
          <p:nvPr/>
        </p:nvSpPr>
        <p:spPr>
          <a:xfrm>
            <a:off x="792161" y="267494"/>
            <a:ext cx="7867271" cy="292388"/>
          </a:xfrm>
          <a:prstGeom prst="rect">
            <a:avLst/>
          </a:prstGeom>
          <a:noFill/>
        </p:spPr>
        <p:txBody>
          <a:bodyPr wrap="square" rtlCol="0">
            <a:spAutoFit/>
          </a:bodyPr>
          <a:lstStyle/>
          <a:p>
            <a:pPr algn="ctr"/>
            <a:r>
              <a:rPr lang="ru-RU" sz="1300" dirty="0">
                <a:solidFill>
                  <a:schemeClr val="tx2">
                    <a:lumMod val="75000"/>
                  </a:schemeClr>
                </a:solidFill>
                <a:latin typeface="Poboto mono"/>
              </a:rPr>
              <a:t>Комитет общего и профессионального образования </a:t>
            </a:r>
            <a:r>
              <a:rPr lang="ru-RU" sz="1300" dirty="0" smtClean="0">
                <a:solidFill>
                  <a:schemeClr val="tx2">
                    <a:lumMod val="75000"/>
                  </a:schemeClr>
                </a:solidFill>
                <a:latin typeface="Poboto mono"/>
              </a:rPr>
              <a:t>Ленинградской области</a:t>
            </a:r>
            <a:endParaRPr lang="ru-RU" sz="1300" dirty="0">
              <a:solidFill>
                <a:schemeClr val="tx2">
                  <a:lumMod val="75000"/>
                </a:schemeClr>
              </a:solidFill>
              <a:latin typeface="Poboto mono"/>
            </a:endParaRPr>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395536" y="915566"/>
            <a:ext cx="8280920" cy="3528392"/>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ru-RU" sz="2400" b="1" dirty="0" smtClean="0">
              <a:solidFill>
                <a:srgbClr val="002774"/>
              </a:solidFill>
            </a:endParaRPr>
          </a:p>
          <a:p>
            <a:pPr algn="r" fontAlgn="auto">
              <a:spcAft>
                <a:spcPts val="0"/>
              </a:spcAft>
            </a:pPr>
            <a:endParaRPr lang="ru-RU" sz="1000" dirty="0" smtClean="0">
              <a:solidFill>
                <a:srgbClr val="002774"/>
              </a:solidFill>
              <a:latin typeface="Poboto mono"/>
            </a:endParaRPr>
          </a:p>
          <a:p>
            <a:pPr fontAlgn="auto">
              <a:spcAft>
                <a:spcPts val="0"/>
              </a:spcAft>
            </a:pPr>
            <a:r>
              <a:rPr lang="ru-RU" sz="2000" b="1" dirty="0">
                <a:solidFill>
                  <a:srgbClr val="002774"/>
                </a:solidFill>
              </a:rPr>
              <a:t>Мероприятия по подготовке к </a:t>
            </a:r>
            <a:r>
              <a:rPr lang="ru-RU" sz="2000" b="1" dirty="0" smtClean="0">
                <a:solidFill>
                  <a:srgbClr val="002774"/>
                </a:solidFill>
              </a:rPr>
              <a:t>ГИА-11, ГИА-9 </a:t>
            </a:r>
            <a:r>
              <a:rPr lang="ru-RU" sz="2000" b="1" dirty="0" smtClean="0">
                <a:solidFill>
                  <a:srgbClr val="002774"/>
                </a:solidFill>
              </a:rPr>
              <a:t>в </a:t>
            </a:r>
            <a:r>
              <a:rPr lang="ru-RU" sz="2000" b="1" dirty="0" smtClean="0">
                <a:solidFill>
                  <a:srgbClr val="002774"/>
                </a:solidFill>
              </a:rPr>
              <a:t>феврале-марте 2026 </a:t>
            </a:r>
            <a:r>
              <a:rPr lang="ru-RU" sz="2000" b="1" dirty="0">
                <a:solidFill>
                  <a:srgbClr val="002774"/>
                </a:solidFill>
              </a:rPr>
              <a:t>года</a:t>
            </a:r>
          </a:p>
          <a:p>
            <a:pPr fontAlgn="auto">
              <a:spcAft>
                <a:spcPts val="0"/>
              </a:spcAft>
            </a:pPr>
            <a:endParaRPr lang="ru-RU" sz="1000" dirty="0" smtClean="0">
              <a:solidFill>
                <a:srgbClr val="002774"/>
              </a:solidFill>
              <a:latin typeface="Poboto mono"/>
            </a:endParaRPr>
          </a:p>
          <a:p>
            <a:pPr fontAlgn="auto">
              <a:spcAft>
                <a:spcPts val="0"/>
              </a:spcAft>
            </a:pPr>
            <a:endParaRPr lang="ru-RU" sz="1000" dirty="0">
              <a:solidFill>
                <a:srgbClr val="002774"/>
              </a:solidFill>
              <a:latin typeface="Poboto mono"/>
            </a:endParaRPr>
          </a:p>
          <a:p>
            <a:pPr algn="r" fontAlgn="auto">
              <a:spcAft>
                <a:spcPts val="0"/>
              </a:spcAft>
            </a:pPr>
            <a:endParaRPr lang="ru-RU" sz="1000" dirty="0" smtClean="0">
              <a:solidFill>
                <a:srgbClr val="002774"/>
              </a:solidFill>
              <a:latin typeface="Poboto mono"/>
            </a:endParaRPr>
          </a:p>
          <a:p>
            <a:pPr algn="r" fontAlgn="auto">
              <a:spcAft>
                <a:spcPts val="0"/>
              </a:spcAft>
            </a:pPr>
            <a:endParaRPr lang="ru-RU" sz="1000" dirty="0">
              <a:solidFill>
                <a:srgbClr val="002774"/>
              </a:solidFill>
              <a:latin typeface="Poboto mono"/>
            </a:endParaRPr>
          </a:p>
          <a:p>
            <a:pPr algn="r" fontAlgn="auto">
              <a:spcAft>
                <a:spcPts val="0"/>
              </a:spcAft>
            </a:pPr>
            <a:endParaRPr lang="ru-RU" sz="1000" dirty="0" smtClean="0">
              <a:solidFill>
                <a:srgbClr val="002774"/>
              </a:solidFill>
              <a:latin typeface="Poboto mono"/>
            </a:endParaRPr>
          </a:p>
          <a:p>
            <a:pPr algn="r" fontAlgn="auto">
              <a:spcAft>
                <a:spcPts val="0"/>
              </a:spcAft>
            </a:pPr>
            <a:endParaRPr lang="ru-RU" sz="1000" dirty="0">
              <a:solidFill>
                <a:srgbClr val="002774"/>
              </a:solidFill>
              <a:latin typeface="Poboto mono"/>
            </a:endParaRPr>
          </a:p>
          <a:p>
            <a:pPr algn="r" fontAlgn="auto">
              <a:spcAft>
                <a:spcPts val="0"/>
              </a:spcAft>
            </a:pPr>
            <a:endParaRPr lang="ru-RU" sz="1000" dirty="0" smtClean="0">
              <a:solidFill>
                <a:srgbClr val="002774"/>
              </a:solidFill>
              <a:latin typeface="Poboto mono"/>
            </a:endParaRPr>
          </a:p>
          <a:p>
            <a:pPr algn="r" fontAlgn="auto">
              <a:spcAft>
                <a:spcPts val="0"/>
              </a:spcAft>
            </a:pPr>
            <a:endParaRPr lang="ru-RU" sz="1000" dirty="0">
              <a:solidFill>
                <a:srgbClr val="002774"/>
              </a:solidFill>
              <a:latin typeface="Poboto mono"/>
            </a:endParaRPr>
          </a:p>
          <a:p>
            <a:pPr algn="r"/>
            <a:endParaRPr lang="ru-RU" sz="1000" dirty="0">
              <a:solidFill>
                <a:srgbClr val="002774"/>
              </a:solidFill>
              <a:latin typeface="Poboto mono"/>
            </a:endParaRPr>
          </a:p>
          <a:p>
            <a:endParaRPr lang="ru-RU" sz="1000" dirty="0" smtClean="0">
              <a:solidFill>
                <a:srgbClr val="002774"/>
              </a:solidFill>
              <a:latin typeface="Poboto mono"/>
            </a:endParaRPr>
          </a:p>
          <a:p>
            <a:endParaRPr lang="ru-RU" sz="1000" dirty="0">
              <a:solidFill>
                <a:srgbClr val="002774"/>
              </a:solidFill>
              <a:latin typeface="Poboto mono"/>
            </a:endParaRPr>
          </a:p>
          <a:p>
            <a:endParaRPr lang="ru-RU" sz="1000" dirty="0" smtClean="0">
              <a:solidFill>
                <a:srgbClr val="002774"/>
              </a:solidFill>
              <a:latin typeface="Poboto mono"/>
            </a:endParaRPr>
          </a:p>
          <a:p>
            <a:endParaRPr lang="ru-RU" sz="1000" dirty="0">
              <a:solidFill>
                <a:srgbClr val="002774"/>
              </a:solidFill>
              <a:latin typeface="Poboto mono"/>
            </a:endParaRPr>
          </a:p>
          <a:p>
            <a:endParaRPr lang="ru-RU" sz="1000" dirty="0" smtClean="0">
              <a:solidFill>
                <a:srgbClr val="002774"/>
              </a:solidFill>
              <a:latin typeface="Poboto mono"/>
            </a:endParaRPr>
          </a:p>
          <a:p>
            <a:r>
              <a:rPr lang="ru-RU" sz="1000" dirty="0" smtClean="0">
                <a:solidFill>
                  <a:srgbClr val="002774"/>
                </a:solidFill>
                <a:latin typeface="Poboto mono"/>
              </a:rPr>
              <a:t>20.02.2026</a:t>
            </a:r>
            <a:endParaRPr lang="ru-RU" sz="1000" dirty="0">
              <a:solidFill>
                <a:srgbClr val="002774"/>
              </a:solidFill>
              <a:latin typeface="Poboto mono"/>
            </a:endParaRPr>
          </a:p>
        </p:txBody>
      </p:sp>
    </p:spTree>
    <p:extLst>
      <p:ext uri="{BB962C8B-B14F-4D97-AF65-F5344CB8AC3E}">
        <p14:creationId xmlns:p14="http://schemas.microsoft.com/office/powerpoint/2010/main" val="3136900272"/>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10</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95486"/>
            <a:ext cx="849694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600" b="1" dirty="0" smtClean="0">
                <a:solidFill>
                  <a:srgbClr val="FF0000"/>
                </a:solidFill>
                <a:latin typeface="Poboto mono"/>
              </a:rPr>
              <a:t>Выверка данных </a:t>
            </a:r>
            <a:r>
              <a:rPr lang="ru-RU" sz="1600" b="1" dirty="0" smtClean="0">
                <a:solidFill>
                  <a:srgbClr val="FF0000"/>
                </a:solidFill>
                <a:latin typeface="Poboto mono"/>
              </a:rPr>
              <a:t>по ППЭ в </a:t>
            </a:r>
            <a:r>
              <a:rPr lang="ru-RU" sz="1600" b="1" dirty="0">
                <a:solidFill>
                  <a:srgbClr val="FF0000"/>
                </a:solidFill>
                <a:latin typeface="Poboto mono"/>
              </a:rPr>
              <a:t>РИС </a:t>
            </a:r>
            <a:r>
              <a:rPr lang="ru-RU" sz="1600" b="1" dirty="0" smtClean="0">
                <a:solidFill>
                  <a:srgbClr val="FF0000"/>
                </a:solidFill>
                <a:latin typeface="Poboto mono"/>
              </a:rPr>
              <a:t>ГИА-11</a:t>
            </a:r>
            <a:endParaRPr lang="en-US" sz="1600" b="1" dirty="0" smtClean="0">
              <a:solidFill>
                <a:srgbClr val="FF0000"/>
              </a:solidFill>
              <a:latin typeface="Poboto mono"/>
            </a:endParaRPr>
          </a:p>
          <a:p>
            <a:endParaRPr lang="ru-RU" sz="1500" dirty="0">
              <a:solidFill>
                <a:srgbClr val="002774"/>
              </a:solidFill>
              <a:latin typeface="Roboto"/>
            </a:endParaRPr>
          </a:p>
          <a:p>
            <a:pPr algn="l"/>
            <a:r>
              <a:rPr lang="ru-RU" sz="1500" b="1" dirty="0" smtClean="0">
                <a:solidFill>
                  <a:srgbClr val="002774"/>
                </a:solidFill>
                <a:latin typeface="Roboto"/>
              </a:rPr>
              <a:t>Письмо КОПО </a:t>
            </a:r>
            <a:r>
              <a:rPr lang="ru-RU" sz="1500" b="1" dirty="0">
                <a:solidFill>
                  <a:srgbClr val="002774"/>
                </a:solidFill>
                <a:latin typeface="Roboto"/>
              </a:rPr>
              <a:t>ЛО </a:t>
            </a:r>
            <a:r>
              <a:rPr lang="ru-RU" sz="1500" b="1" dirty="0" smtClean="0">
                <a:solidFill>
                  <a:srgbClr val="002774"/>
                </a:solidFill>
                <a:latin typeface="Roboto"/>
              </a:rPr>
              <a:t>от </a:t>
            </a:r>
            <a:r>
              <a:rPr lang="ru-RU" sz="1500" b="1" dirty="0" smtClean="0">
                <a:solidFill>
                  <a:srgbClr val="FF0000"/>
                </a:solidFill>
                <a:latin typeface="Roboto"/>
              </a:rPr>
              <a:t>06.02.2026 </a:t>
            </a:r>
            <a:r>
              <a:rPr lang="ru-RU" sz="1500" b="1" dirty="0" smtClean="0">
                <a:solidFill>
                  <a:srgbClr val="FF0000"/>
                </a:solidFill>
                <a:latin typeface="Roboto"/>
              </a:rPr>
              <a:t>№ </a:t>
            </a:r>
            <a:r>
              <a:rPr lang="ru-RU" sz="1500" b="1" dirty="0" smtClean="0">
                <a:solidFill>
                  <a:srgbClr val="FF0000"/>
                </a:solidFill>
                <a:latin typeface="Roboto"/>
              </a:rPr>
              <a:t>19-4466/2026</a:t>
            </a:r>
          </a:p>
          <a:p>
            <a:pPr algn="l"/>
            <a:endParaRPr lang="ru-RU" sz="1200" dirty="0" smtClean="0">
              <a:solidFill>
                <a:srgbClr val="002774"/>
              </a:solidFill>
              <a:latin typeface="Poboto mono"/>
            </a:endParaRPr>
          </a:p>
          <a:p>
            <a:pPr algn="l"/>
            <a:r>
              <a:rPr lang="ru-RU" sz="1200" dirty="0" smtClean="0">
                <a:solidFill>
                  <a:srgbClr val="002774"/>
                </a:solidFill>
                <a:latin typeface="Poboto mono"/>
              </a:rPr>
              <a:t>1</a:t>
            </a:r>
            <a:r>
              <a:rPr lang="ru-RU" sz="1200" dirty="0">
                <a:solidFill>
                  <a:srgbClr val="002774"/>
                </a:solidFill>
                <a:latin typeface="Poboto mono"/>
              </a:rPr>
              <a:t>. Актуализированные сведения об аудиторном фонде </a:t>
            </a:r>
            <a:r>
              <a:rPr lang="ru-RU" sz="1200" dirty="0" smtClean="0">
                <a:solidFill>
                  <a:srgbClr val="002774"/>
                </a:solidFill>
                <a:latin typeface="Poboto mono"/>
              </a:rPr>
              <a:t>ППЭГИА-11 (</a:t>
            </a:r>
            <a:r>
              <a:rPr lang="ru-RU" sz="1200" dirty="0">
                <a:solidFill>
                  <a:srgbClr val="002774"/>
                </a:solidFill>
                <a:latin typeface="Poboto mono"/>
              </a:rPr>
              <a:t>общий фонд, запланированный для участия в ГИА-11 (едином государственном экзамене, государственном выпускном экзамене)) на </a:t>
            </a:r>
            <a:r>
              <a:rPr lang="ru-RU" sz="1200" dirty="0" smtClean="0">
                <a:solidFill>
                  <a:srgbClr val="002774"/>
                </a:solidFill>
                <a:latin typeface="Poboto mono"/>
              </a:rPr>
              <a:t>2026 </a:t>
            </a:r>
            <a:r>
              <a:rPr lang="ru-RU" sz="1200" dirty="0">
                <a:solidFill>
                  <a:srgbClr val="002774"/>
                </a:solidFill>
                <a:latin typeface="Poboto mono"/>
              </a:rPr>
              <a:t>год, в том числе с указанием аудиторий на технические экзамены).</a:t>
            </a:r>
          </a:p>
          <a:p>
            <a:pPr algn="l"/>
            <a:endParaRPr lang="ru-RU" sz="1200" dirty="0" smtClean="0">
              <a:solidFill>
                <a:srgbClr val="002774"/>
              </a:solidFill>
              <a:latin typeface="Poboto mono"/>
            </a:endParaRPr>
          </a:p>
          <a:p>
            <a:pPr algn="l"/>
            <a:r>
              <a:rPr lang="ru-RU" sz="1200" dirty="0" smtClean="0">
                <a:solidFill>
                  <a:srgbClr val="002774"/>
                </a:solidFill>
                <a:latin typeface="Poboto mono"/>
              </a:rPr>
              <a:t>2</a:t>
            </a:r>
            <a:r>
              <a:rPr lang="ru-RU" sz="1200" dirty="0">
                <a:solidFill>
                  <a:srgbClr val="002774"/>
                </a:solidFill>
                <a:latin typeface="Poboto mono"/>
              </a:rPr>
              <a:t>. О составе сотрудников ППЭ </a:t>
            </a:r>
            <a:r>
              <a:rPr lang="ru-RU" sz="1200" dirty="0" smtClean="0">
                <a:solidFill>
                  <a:srgbClr val="002774"/>
                </a:solidFill>
                <a:latin typeface="Poboto mono"/>
              </a:rPr>
              <a:t>ЕГЭ/ГВЭ в </a:t>
            </a:r>
            <a:r>
              <a:rPr lang="ru-RU" sz="1200" dirty="0">
                <a:solidFill>
                  <a:srgbClr val="002774"/>
                </a:solidFill>
                <a:latin typeface="Poboto mono"/>
              </a:rPr>
              <a:t>муниципальном образовании в </a:t>
            </a:r>
            <a:r>
              <a:rPr lang="ru-RU" sz="1200" dirty="0" smtClean="0">
                <a:solidFill>
                  <a:srgbClr val="002774"/>
                </a:solidFill>
                <a:latin typeface="Poboto mono"/>
              </a:rPr>
              <a:t>2026 </a:t>
            </a:r>
            <a:r>
              <a:rPr lang="ru-RU" sz="1200" dirty="0">
                <a:solidFill>
                  <a:srgbClr val="002774"/>
                </a:solidFill>
                <a:latin typeface="Poboto mono"/>
              </a:rPr>
              <a:t>году.</a:t>
            </a:r>
          </a:p>
          <a:p>
            <a:pPr algn="l"/>
            <a:r>
              <a:rPr lang="ru-RU" sz="1200" dirty="0">
                <a:solidFill>
                  <a:srgbClr val="002774"/>
                </a:solidFill>
                <a:latin typeface="Poboto mono"/>
              </a:rPr>
              <a:t>Информация вносится в дистрибутив специализированного программного обеспечения подсистемы РИС «Планирование ГИА (ЕГЭ)» версии </a:t>
            </a:r>
            <a:r>
              <a:rPr lang="ru-RU" sz="1200" dirty="0" smtClean="0">
                <a:solidFill>
                  <a:srgbClr val="002774"/>
                </a:solidFill>
                <a:latin typeface="Poboto mono"/>
              </a:rPr>
              <a:t>33.02 </a:t>
            </a:r>
            <a:r>
              <a:rPr lang="ru-RU" sz="1200" dirty="0">
                <a:solidFill>
                  <a:srgbClr val="002774"/>
                </a:solidFill>
                <a:latin typeface="Poboto mono"/>
              </a:rPr>
              <a:t>для проведения государственной итоговой аттестации по программам среднего общего образования в 2024-205 учебном году (далее – ПО «Планирование ГИА (ЕГЭ)»). </a:t>
            </a:r>
          </a:p>
          <a:p>
            <a:pPr algn="l"/>
            <a:endParaRPr lang="ru-RU" sz="1200" dirty="0" smtClean="0">
              <a:solidFill>
                <a:srgbClr val="002774"/>
              </a:solidFill>
              <a:latin typeface="Poboto mono"/>
            </a:endParaRPr>
          </a:p>
          <a:p>
            <a:pPr algn="l"/>
            <a:r>
              <a:rPr lang="ru-RU" sz="1200" dirty="0" smtClean="0">
                <a:solidFill>
                  <a:srgbClr val="002774"/>
                </a:solidFill>
                <a:latin typeface="Poboto mono"/>
              </a:rPr>
              <a:t>Информация </a:t>
            </a:r>
            <a:r>
              <a:rPr lang="ru-RU" sz="1200" dirty="0">
                <a:solidFill>
                  <a:srgbClr val="002774"/>
                </a:solidFill>
                <a:latin typeface="Poboto mono"/>
              </a:rPr>
              <a:t>направляется в срок до </a:t>
            </a:r>
            <a:r>
              <a:rPr lang="ru-RU" sz="1200" b="1" dirty="0" smtClean="0">
                <a:solidFill>
                  <a:srgbClr val="FF0000"/>
                </a:solidFill>
                <a:latin typeface="Poboto mono"/>
              </a:rPr>
              <a:t>20.02.2026</a:t>
            </a:r>
            <a:r>
              <a:rPr lang="ru-RU" sz="1200" dirty="0" smtClean="0">
                <a:solidFill>
                  <a:srgbClr val="002774"/>
                </a:solidFill>
                <a:latin typeface="Poboto mono"/>
              </a:rPr>
              <a:t> </a:t>
            </a:r>
            <a:r>
              <a:rPr lang="ru-RU" sz="1200" dirty="0">
                <a:solidFill>
                  <a:srgbClr val="002774"/>
                </a:solidFill>
                <a:latin typeface="Poboto mono"/>
              </a:rPr>
              <a:t>посредством выгрузки из ПО «Планирование ГИА (ЕГЭ)» сведений о работниках ППЭ основного периода с прикреплением к ППЭ </a:t>
            </a:r>
            <a:r>
              <a:rPr lang="ru-RU" sz="1200" b="1" dirty="0">
                <a:solidFill>
                  <a:srgbClr val="002774"/>
                </a:solidFill>
                <a:latin typeface="Poboto mono"/>
              </a:rPr>
              <a:t>по защищенной сети «РЦОИ-ОМСУ».</a:t>
            </a: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spTree>
    <p:extLst>
      <p:ext uri="{BB962C8B-B14F-4D97-AF65-F5344CB8AC3E}">
        <p14:creationId xmlns:p14="http://schemas.microsoft.com/office/powerpoint/2010/main" val="3068571690"/>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11</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23478"/>
            <a:ext cx="849694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100" b="1" dirty="0" smtClean="0">
                <a:solidFill>
                  <a:srgbClr val="FF0000"/>
                </a:solidFill>
                <a:latin typeface="Poboto mono"/>
              </a:rPr>
              <a:t>Распоряжение КОПО ЛО от 19.02.2026 № 405-р</a:t>
            </a:r>
            <a:endParaRPr lang="ru-RU" sz="1100" b="1" dirty="0">
              <a:solidFill>
                <a:srgbClr val="FF0000"/>
              </a:solidFill>
              <a:latin typeface="Poboto mono"/>
            </a:endParaRPr>
          </a:p>
          <a:p>
            <a:r>
              <a:rPr lang="ru-RU" sz="1100" b="1" dirty="0" smtClean="0">
                <a:solidFill>
                  <a:srgbClr val="FF0000"/>
                </a:solidFill>
                <a:latin typeface="Poboto mono"/>
              </a:rPr>
              <a:t>«Об утверждении </a:t>
            </a:r>
            <a:r>
              <a:rPr lang="ru-RU" sz="1100" b="1" dirty="0">
                <a:solidFill>
                  <a:srgbClr val="FF0000"/>
                </a:solidFill>
                <a:latin typeface="Poboto mono"/>
              </a:rPr>
              <a:t>плана </a:t>
            </a:r>
            <a:r>
              <a:rPr lang="ru-RU" sz="1100" b="1" dirty="0" smtClean="0">
                <a:solidFill>
                  <a:srgbClr val="FF0000"/>
                </a:solidFill>
                <a:latin typeface="Poboto mono"/>
              </a:rPr>
              <a:t>проведения практических </a:t>
            </a:r>
            <a:r>
              <a:rPr lang="ru-RU" sz="1100" b="1" dirty="0">
                <a:solidFill>
                  <a:srgbClr val="FF0000"/>
                </a:solidFill>
                <a:latin typeface="Poboto mono"/>
              </a:rPr>
              <a:t>мероприятий, направленных на ознакомление обучающихся </a:t>
            </a:r>
          </a:p>
          <a:p>
            <a:r>
              <a:rPr lang="ru-RU" sz="1100" b="1" dirty="0">
                <a:solidFill>
                  <a:srgbClr val="FF0000"/>
                </a:solidFill>
                <a:latin typeface="Poboto mono"/>
              </a:rPr>
              <a:t>9 и 11 классов с процедурами и содержанием </a:t>
            </a:r>
            <a:r>
              <a:rPr lang="ru-RU" sz="1100" b="1" dirty="0" smtClean="0">
                <a:solidFill>
                  <a:srgbClr val="FF0000"/>
                </a:solidFill>
                <a:latin typeface="Poboto mono"/>
              </a:rPr>
              <a:t>ОГЭ, ЕГЭ»</a:t>
            </a:r>
            <a:endParaRPr lang="ru-RU" sz="1100" b="1" dirty="0">
              <a:solidFill>
                <a:srgbClr val="FF0000"/>
              </a:solidFill>
              <a:latin typeface="Poboto mono"/>
            </a:endParaRPr>
          </a:p>
          <a:p>
            <a:pPr marL="171450" indent="-171450" algn="l">
              <a:buFont typeface="Arial" panose="020B0604020202020204" pitchFamily="34" charset="0"/>
              <a:buChar char="•"/>
            </a:pPr>
            <a:endParaRPr lang="ru-RU" sz="1200" dirty="0" smtClean="0">
              <a:latin typeface="Poboto mono"/>
            </a:endParaRPr>
          </a:p>
          <a:p>
            <a:pPr marL="171450" indent="-171450" algn="l">
              <a:buFont typeface="Arial" panose="020B0604020202020204" pitchFamily="34" charset="0"/>
              <a:buChar char="•"/>
            </a:pPr>
            <a:endParaRPr lang="ru-RU" sz="12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681131509"/>
              </p:ext>
            </p:extLst>
          </p:nvPr>
        </p:nvGraphicFramePr>
        <p:xfrm>
          <a:off x="330176" y="843558"/>
          <a:ext cx="8464264" cy="3738690"/>
        </p:xfrm>
        <a:graphic>
          <a:graphicData uri="http://schemas.openxmlformats.org/drawingml/2006/table">
            <a:tbl>
              <a:tblPr firstRow="1" bandRow="1">
                <a:tableStyleId>{5C22544A-7EE6-4342-B048-85BDC9FD1C3A}</a:tableStyleId>
              </a:tblPr>
              <a:tblGrid>
                <a:gridCol w="425400"/>
                <a:gridCol w="5400600"/>
                <a:gridCol w="1224136"/>
                <a:gridCol w="1414128"/>
              </a:tblGrid>
              <a:tr h="216024">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 п/п</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Направления деятельности, мероприятия</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Сроки исполнения</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Ответственный исполнитель, соисполнители</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solidFill>
                            <a:srgbClr val="002060"/>
                          </a:solidFill>
                          <a:effectLst/>
                          <a:latin typeface="Poboto mono"/>
                          <a:ea typeface="Calibri"/>
                          <a:cs typeface="Times New Roman"/>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solidFill>
                            <a:srgbClr val="002060"/>
                          </a:solidFill>
                          <a:effectLst/>
                          <a:latin typeface="Poboto mono"/>
                          <a:ea typeface="Calibri"/>
                          <a:cs typeface="Times New Roman"/>
                        </a:rPr>
                        <a:t>Организация работы по информированию о процедурах проведения ГИА всех участников ГИА, их родителей (законных представителей) в образовательных организациях</a:t>
                      </a:r>
                    </a:p>
                    <a:p>
                      <a:pPr>
                        <a:lnSpc>
                          <a:spcPct val="107000"/>
                        </a:lnSpc>
                        <a:spcAft>
                          <a:spcPts val="0"/>
                        </a:spcAft>
                      </a:pPr>
                      <a:r>
                        <a:rPr lang="ru-RU" sz="1000" dirty="0">
                          <a:solidFill>
                            <a:srgbClr val="002060"/>
                          </a:solidFill>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solidFill>
                            <a:srgbClr val="002060"/>
                          </a:solidFill>
                          <a:effectLst/>
                          <a:latin typeface="Poboto mono"/>
                          <a:ea typeface="Calibri"/>
                          <a:cs typeface="Times New Roman"/>
                        </a:rPr>
                        <a:t>Февраль – апрель 2026 года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solidFill>
                            <a:srgbClr val="002060"/>
                          </a:solidFill>
                          <a:effectLst/>
                          <a:latin typeface="Poboto mono"/>
                          <a:ea typeface="Calibri"/>
                          <a:cs typeface="Times New Roman"/>
                        </a:rPr>
                        <a:t>Руководители образовательных организаций</a:t>
                      </a:r>
                    </a:p>
                    <a:p>
                      <a:pPr>
                        <a:lnSpc>
                          <a:spcPct val="107000"/>
                        </a:lnSpc>
                        <a:spcAft>
                          <a:spcPts val="0"/>
                        </a:spcAft>
                      </a:pPr>
                      <a:r>
                        <a:rPr lang="ru-RU" sz="1000">
                          <a:solidFill>
                            <a:srgbClr val="002060"/>
                          </a:solidFill>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dirty="0">
                          <a:solidFill>
                            <a:srgbClr val="002060"/>
                          </a:solidFill>
                          <a:effectLst/>
                          <a:latin typeface="Poboto mono"/>
                          <a:ea typeface="Times New Roman"/>
                          <a:cs typeface="Times New Roman"/>
                        </a:rPr>
                        <a:t>1.1.</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solidFill>
                            <a:srgbClr val="002060"/>
                          </a:solidFill>
                          <a:effectLst/>
                          <a:latin typeface="Poboto mono"/>
                          <a:ea typeface="Calibri"/>
                          <a:cs typeface="Times New Roman"/>
                        </a:rPr>
                        <a:t>Размещение на информационных сайтах и информационных стендах по вопросам проведения ГИА:</a:t>
                      </a:r>
                    </a:p>
                    <a:p>
                      <a:pPr>
                        <a:lnSpc>
                          <a:spcPct val="107000"/>
                        </a:lnSpc>
                        <a:spcAft>
                          <a:spcPts val="0"/>
                        </a:spcAft>
                      </a:pPr>
                      <a:r>
                        <a:rPr lang="ru-RU" sz="1000" dirty="0">
                          <a:solidFill>
                            <a:srgbClr val="002060"/>
                          </a:solidFill>
                          <a:effectLst/>
                          <a:latin typeface="Poboto mono"/>
                          <a:ea typeface="Calibri"/>
                          <a:cs typeface="Times New Roman"/>
                        </a:rPr>
                        <a:t>- нормативных документов ГИА (Порядка проведения государственной итоговой аттестации по образовательным программам основного общего образования, утвержденным приказом Министерства просвещения Российской Федерации и Федеральной службы по надзору в сфере образования и науки от 4 апреля 2023 года №232/551, Порядка проведения Порядком проведения государственной итоговой аттестации по образовательным программам среднего общего образования, утвержденным приказом  Министерства просвещения  Российской Федерации и Федеральной службы по надзору в сфере образования и науки от 4 апреля 2023 года №233/552).</a:t>
                      </a:r>
                    </a:p>
                    <a:p>
                      <a:pPr>
                        <a:lnSpc>
                          <a:spcPct val="107000"/>
                        </a:lnSpc>
                        <a:spcAft>
                          <a:spcPts val="0"/>
                        </a:spcAft>
                      </a:pPr>
                      <a:r>
                        <a:rPr lang="ru-RU" sz="1000" dirty="0">
                          <a:solidFill>
                            <a:srgbClr val="002060"/>
                          </a:solidFill>
                          <a:effectLst/>
                          <a:latin typeface="Poboto mono"/>
                          <a:ea typeface="Calibri"/>
                          <a:cs typeface="Times New Roman"/>
                        </a:rPr>
                        <a:t>- ссылок на официальные ресурсы по вопросам ГИА:</a:t>
                      </a:r>
                    </a:p>
                    <a:p>
                      <a:pPr>
                        <a:lnSpc>
                          <a:spcPct val="107000"/>
                        </a:lnSpc>
                        <a:spcAft>
                          <a:spcPts val="0"/>
                        </a:spcAft>
                      </a:pPr>
                      <a:r>
                        <a:rPr lang="ru-RU" sz="1000" dirty="0">
                          <a:solidFill>
                            <a:srgbClr val="002060"/>
                          </a:solidFill>
                          <a:effectLst/>
                          <a:latin typeface="Poboto mono"/>
                          <a:ea typeface="Calibri"/>
                          <a:cs typeface="Times New Roman"/>
                        </a:rPr>
                        <a:t>Федеральная служба по надзору в сфере образования и науки</a:t>
                      </a:r>
                    </a:p>
                    <a:p>
                      <a:pPr>
                        <a:lnSpc>
                          <a:spcPct val="107000"/>
                        </a:lnSpc>
                        <a:spcAft>
                          <a:spcPts val="0"/>
                        </a:spcAft>
                      </a:pPr>
                      <a:r>
                        <a:rPr lang="ru-RU" sz="1000" u="sng" dirty="0">
                          <a:solidFill>
                            <a:srgbClr val="002060"/>
                          </a:solidFill>
                          <a:effectLst/>
                          <a:latin typeface="Poboto mono"/>
                          <a:ea typeface="Calibri"/>
                          <a:cs typeface="Times New Roman"/>
                          <a:hlinkClick r:id="rId2"/>
                        </a:rPr>
                        <a:t>https://obrnadzor.gov.ru/gia/gia-9/</a:t>
                      </a:r>
                      <a:endParaRPr lang="ru-RU" sz="1000" dirty="0">
                        <a:solidFill>
                          <a:srgbClr val="002060"/>
                        </a:solidFill>
                        <a:effectLst/>
                        <a:latin typeface="Poboto mono"/>
                        <a:ea typeface="Calibri"/>
                        <a:cs typeface="Times New Roman"/>
                      </a:endParaRPr>
                    </a:p>
                    <a:p>
                      <a:pPr>
                        <a:lnSpc>
                          <a:spcPct val="107000"/>
                        </a:lnSpc>
                        <a:spcAft>
                          <a:spcPts val="0"/>
                        </a:spcAft>
                      </a:pPr>
                      <a:r>
                        <a:rPr lang="ru-RU" sz="1000" u="sng" dirty="0">
                          <a:solidFill>
                            <a:srgbClr val="002060"/>
                          </a:solidFill>
                          <a:effectLst/>
                          <a:latin typeface="Poboto mono"/>
                          <a:ea typeface="Calibri"/>
                          <a:cs typeface="Times New Roman"/>
                          <a:hlinkClick r:id="rId3"/>
                        </a:rPr>
                        <a:t>https://obrnadzor.gov.ru/gia/gia-11/</a:t>
                      </a:r>
                      <a:endParaRPr lang="ru-RU" sz="1000" dirty="0">
                        <a:solidFill>
                          <a:srgbClr val="002060"/>
                        </a:solidFill>
                        <a:effectLst/>
                        <a:latin typeface="Poboto mono"/>
                        <a:ea typeface="Calibri"/>
                        <a:cs typeface="Times New Roman"/>
                      </a:endParaRPr>
                    </a:p>
                    <a:p>
                      <a:pPr>
                        <a:lnSpc>
                          <a:spcPct val="107000"/>
                        </a:lnSpc>
                        <a:spcAft>
                          <a:spcPts val="0"/>
                        </a:spcAft>
                      </a:pPr>
                      <a:r>
                        <a:rPr lang="ru-RU" sz="1000" dirty="0">
                          <a:solidFill>
                            <a:srgbClr val="002060"/>
                          </a:solidFill>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solidFill>
                            <a:srgbClr val="002060"/>
                          </a:solidFill>
                          <a:effectLst/>
                          <a:latin typeface="Poboto mono"/>
                          <a:ea typeface="Calibri"/>
                          <a:cs typeface="Times New Roman"/>
                        </a:rPr>
                        <a:t>До 27.02.2026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solidFill>
                            <a:srgbClr val="002060"/>
                          </a:solidFill>
                          <a:effectLst/>
                          <a:latin typeface="Poboto mono"/>
                          <a:ea typeface="Calibri"/>
                          <a:cs typeface="Times New Roman"/>
                        </a:rPr>
                        <a:t>Руководители образовательных организаций</a:t>
                      </a:r>
                    </a:p>
                    <a:p>
                      <a:pPr>
                        <a:lnSpc>
                          <a:spcPct val="107000"/>
                        </a:lnSpc>
                        <a:spcAft>
                          <a:spcPts val="0"/>
                        </a:spcAft>
                      </a:pPr>
                      <a:r>
                        <a:rPr lang="ru-RU" sz="1000" dirty="0">
                          <a:solidFill>
                            <a:srgbClr val="002060"/>
                          </a:solidFill>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876844338"/>
      </p:ext>
    </p:extLst>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12</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23478"/>
            <a:ext cx="849694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100" b="1" dirty="0" smtClean="0">
                <a:solidFill>
                  <a:srgbClr val="FF0000"/>
                </a:solidFill>
                <a:latin typeface="Poboto mono"/>
              </a:rPr>
              <a:t>Распоряжение КОПО ЛО от 19.02.2026 № 405-р</a:t>
            </a:r>
            <a:endParaRPr lang="ru-RU" sz="1100" b="1" dirty="0">
              <a:solidFill>
                <a:srgbClr val="FF0000"/>
              </a:solidFill>
              <a:latin typeface="Poboto mono"/>
            </a:endParaRPr>
          </a:p>
          <a:p>
            <a:r>
              <a:rPr lang="ru-RU" sz="1100" b="1" dirty="0" smtClean="0">
                <a:solidFill>
                  <a:srgbClr val="FF0000"/>
                </a:solidFill>
                <a:latin typeface="Poboto mono"/>
              </a:rPr>
              <a:t>«Об утверждении </a:t>
            </a:r>
            <a:r>
              <a:rPr lang="ru-RU" sz="1100" b="1" dirty="0">
                <a:solidFill>
                  <a:srgbClr val="FF0000"/>
                </a:solidFill>
                <a:latin typeface="Poboto mono"/>
              </a:rPr>
              <a:t>плана </a:t>
            </a:r>
            <a:r>
              <a:rPr lang="ru-RU" sz="1100" b="1" dirty="0" smtClean="0">
                <a:solidFill>
                  <a:srgbClr val="FF0000"/>
                </a:solidFill>
                <a:latin typeface="Poboto mono"/>
              </a:rPr>
              <a:t>проведения практических </a:t>
            </a:r>
            <a:r>
              <a:rPr lang="ru-RU" sz="1100" b="1" dirty="0">
                <a:solidFill>
                  <a:srgbClr val="FF0000"/>
                </a:solidFill>
                <a:latin typeface="Poboto mono"/>
              </a:rPr>
              <a:t>мероприятий, направленных на ознакомление обучающихся </a:t>
            </a:r>
          </a:p>
          <a:p>
            <a:r>
              <a:rPr lang="ru-RU" sz="1100" b="1" dirty="0">
                <a:solidFill>
                  <a:srgbClr val="FF0000"/>
                </a:solidFill>
                <a:latin typeface="Poboto mono"/>
              </a:rPr>
              <a:t>9 и 11 классов с процедурами и содержанием </a:t>
            </a:r>
            <a:r>
              <a:rPr lang="ru-RU" sz="1100" b="1" dirty="0" smtClean="0">
                <a:solidFill>
                  <a:srgbClr val="FF0000"/>
                </a:solidFill>
                <a:latin typeface="Poboto mono"/>
              </a:rPr>
              <a:t>ОГЭ, ЕГЭ»</a:t>
            </a:r>
            <a:endParaRPr lang="ru-RU" sz="1100" b="1" dirty="0">
              <a:solidFill>
                <a:srgbClr val="FF0000"/>
              </a:solidFill>
              <a:latin typeface="Poboto mono"/>
            </a:endParaRPr>
          </a:p>
          <a:p>
            <a:pPr marL="171450" indent="-171450" algn="l">
              <a:buFont typeface="Arial" panose="020B0604020202020204" pitchFamily="34" charset="0"/>
              <a:buChar char="•"/>
            </a:pPr>
            <a:endParaRPr lang="ru-RU" sz="1200" dirty="0" smtClean="0">
              <a:latin typeface="Poboto mono"/>
            </a:endParaRPr>
          </a:p>
          <a:p>
            <a:pPr marL="171450" indent="-171450" algn="l">
              <a:buFont typeface="Arial" panose="020B0604020202020204" pitchFamily="34" charset="0"/>
              <a:buChar char="•"/>
            </a:pPr>
            <a:endParaRPr lang="ru-RU" sz="12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graphicFrame>
        <p:nvGraphicFramePr>
          <p:cNvPr id="4" name="Таблица 3"/>
          <p:cNvGraphicFramePr>
            <a:graphicFrameLocks noGrp="1"/>
          </p:cNvGraphicFramePr>
          <p:nvPr>
            <p:extLst>
              <p:ext uri="{D42A27DB-BD31-4B8C-83A1-F6EECF244321}">
                <p14:modId xmlns:p14="http://schemas.microsoft.com/office/powerpoint/2010/main" val="946581341"/>
              </p:ext>
            </p:extLst>
          </p:nvPr>
        </p:nvGraphicFramePr>
        <p:xfrm>
          <a:off x="330176" y="843558"/>
          <a:ext cx="8464264" cy="3249486"/>
        </p:xfrm>
        <a:graphic>
          <a:graphicData uri="http://schemas.openxmlformats.org/drawingml/2006/table">
            <a:tbl>
              <a:tblPr firstRow="1" bandRow="1">
                <a:tableStyleId>{5C22544A-7EE6-4342-B048-85BDC9FD1C3A}</a:tableStyleId>
              </a:tblPr>
              <a:tblGrid>
                <a:gridCol w="425400"/>
                <a:gridCol w="5760640"/>
                <a:gridCol w="864096"/>
                <a:gridCol w="1414128"/>
              </a:tblGrid>
              <a:tr h="216024">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 п/п</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Направления деятельности, мероприятия</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Сроки исполнения</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Ответственный исполнитель, соисполнители</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dirty="0">
                          <a:effectLst/>
                          <a:latin typeface="Poboto mono"/>
                          <a:ea typeface="Times New Roman"/>
                          <a:cs typeface="Times New Roman"/>
                        </a:rPr>
                        <a:t> </a:t>
                      </a: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Федеральное государственное бюджетное научное учреждение «Федеральный институт педагогических измерений»</a:t>
                      </a:r>
                    </a:p>
                    <a:p>
                      <a:pPr>
                        <a:lnSpc>
                          <a:spcPct val="107000"/>
                        </a:lnSpc>
                        <a:spcAft>
                          <a:spcPts val="0"/>
                        </a:spcAft>
                      </a:pPr>
                      <a:r>
                        <a:rPr lang="ru-RU" sz="1000" u="sng" dirty="0">
                          <a:solidFill>
                            <a:srgbClr val="0563C1"/>
                          </a:solidFill>
                          <a:effectLst/>
                          <a:latin typeface="Poboto mono"/>
                          <a:ea typeface="Calibri"/>
                          <a:cs typeface="Times New Roman"/>
                          <a:hlinkClick r:id="rId2"/>
                        </a:rPr>
                        <a:t>https://fipi.ru/ege</a:t>
                      </a:r>
                      <a:endParaRPr lang="ru-RU" sz="1000" dirty="0">
                        <a:effectLst/>
                        <a:latin typeface="Poboto mono"/>
                        <a:ea typeface="Calibri"/>
                        <a:cs typeface="Times New Roman"/>
                      </a:endParaRPr>
                    </a:p>
                    <a:p>
                      <a:pPr>
                        <a:lnSpc>
                          <a:spcPct val="107000"/>
                        </a:lnSpc>
                        <a:spcAft>
                          <a:spcPts val="0"/>
                        </a:spcAft>
                      </a:pPr>
                      <a:r>
                        <a:rPr lang="ru-RU" sz="1000" u="sng" dirty="0">
                          <a:solidFill>
                            <a:srgbClr val="0563C1"/>
                          </a:solidFill>
                          <a:effectLst/>
                          <a:latin typeface="Poboto mono"/>
                          <a:ea typeface="Calibri"/>
                          <a:cs typeface="Times New Roman"/>
                          <a:hlinkClick r:id="rId3"/>
                        </a:rPr>
                        <a:t>https://fipi.ru/oge</a:t>
                      </a:r>
                      <a:endParaRPr lang="ru-RU" sz="1000" dirty="0">
                        <a:effectLst/>
                        <a:latin typeface="Poboto mono"/>
                        <a:ea typeface="Calibri"/>
                        <a:cs typeface="Times New Roman"/>
                      </a:endParaRPr>
                    </a:p>
                    <a:p>
                      <a:pPr>
                        <a:lnSpc>
                          <a:spcPct val="107000"/>
                        </a:lnSpc>
                        <a:spcAft>
                          <a:spcPts val="0"/>
                        </a:spcAft>
                      </a:pPr>
                      <a:r>
                        <a:rPr lang="ru-RU" sz="1000" u="sng" dirty="0">
                          <a:solidFill>
                            <a:srgbClr val="0563C1"/>
                          </a:solidFill>
                          <a:effectLst/>
                          <a:latin typeface="Poboto mono"/>
                          <a:ea typeface="Calibri"/>
                          <a:cs typeface="Times New Roman"/>
                          <a:hlinkClick r:id="rId4"/>
                        </a:rPr>
                        <a:t>https://fipi.ru/gve</a:t>
                      </a:r>
                      <a:endParaRPr lang="ru-RU" sz="1000" dirty="0">
                        <a:effectLst/>
                        <a:latin typeface="Poboto mono"/>
                        <a:ea typeface="Calibri"/>
                        <a:cs typeface="Times New Roman"/>
                      </a:endParaRPr>
                    </a:p>
                    <a:p>
                      <a:pPr>
                        <a:lnSpc>
                          <a:spcPct val="107000"/>
                        </a:lnSpc>
                        <a:spcAft>
                          <a:spcPts val="0"/>
                        </a:spcAft>
                      </a:pPr>
                      <a:r>
                        <a:rPr lang="ru-RU" sz="1000" dirty="0">
                          <a:effectLst/>
                          <a:latin typeface="Poboto mono"/>
                          <a:ea typeface="Calibri"/>
                          <a:cs typeface="Times New Roman"/>
                        </a:rPr>
                        <a:t>Навигатор самостоятельной подготовки к ЕГЭ – </a:t>
                      </a:r>
                      <a:r>
                        <a:rPr lang="ru-RU" sz="1000" u="sng" dirty="0">
                          <a:solidFill>
                            <a:srgbClr val="0563C1"/>
                          </a:solidFill>
                          <a:effectLst/>
                          <a:latin typeface="Poboto mono"/>
                          <a:ea typeface="Calibri"/>
                          <a:cs typeface="Times New Roman"/>
                          <a:hlinkClick r:id="rId5"/>
                        </a:rPr>
                        <a:t>https://fipi.ru/navigator-podgotovki/navigator-ege</a:t>
                      </a:r>
                      <a:endParaRPr lang="ru-RU" sz="1000" dirty="0">
                        <a:effectLst/>
                        <a:latin typeface="Poboto mono"/>
                        <a:ea typeface="Calibri"/>
                        <a:cs typeface="Times New Roman"/>
                      </a:endParaRPr>
                    </a:p>
                    <a:p>
                      <a:pPr>
                        <a:lnSpc>
                          <a:spcPct val="107000"/>
                        </a:lnSpc>
                        <a:spcAft>
                          <a:spcPts val="0"/>
                        </a:spcAft>
                      </a:pPr>
                      <a:r>
                        <a:rPr lang="ru-RU" sz="1000" dirty="0">
                          <a:effectLst/>
                          <a:latin typeface="Poboto mono"/>
                          <a:ea typeface="Calibri"/>
                          <a:cs typeface="Times New Roman"/>
                        </a:rPr>
                        <a:t>Навигатор самостоятельной подготовки к ОГЭ – </a:t>
                      </a:r>
                      <a:r>
                        <a:rPr lang="ru-RU" sz="1000" u="sng" dirty="0">
                          <a:solidFill>
                            <a:srgbClr val="0563C1"/>
                          </a:solidFill>
                          <a:effectLst/>
                          <a:latin typeface="Poboto mono"/>
                          <a:ea typeface="Calibri"/>
                          <a:cs typeface="Times New Roman"/>
                          <a:hlinkClick r:id="rId6"/>
                        </a:rPr>
                        <a:t>https://fipi.ru/navigator-podgotovki/navigator-oge</a:t>
                      </a:r>
                      <a:endParaRPr lang="ru-RU" sz="1000" dirty="0">
                        <a:effectLst/>
                        <a:latin typeface="Poboto mono"/>
                        <a:ea typeface="Calibri"/>
                        <a:cs typeface="Times New Roman"/>
                      </a:endParaRPr>
                    </a:p>
                    <a:p>
                      <a:pPr>
                        <a:lnSpc>
                          <a:spcPct val="107000"/>
                        </a:lnSpc>
                        <a:spcAft>
                          <a:spcPts val="0"/>
                        </a:spcAft>
                      </a:pPr>
                      <a:r>
                        <a:rPr lang="ru-RU" sz="1000" dirty="0">
                          <a:effectLst/>
                          <a:latin typeface="Poboto mono"/>
                          <a:ea typeface="Calibri"/>
                          <a:cs typeface="Times New Roman"/>
                        </a:rPr>
                        <a:t>- плакатов Федеральной службы по надзору в сфере образования и науки о ЕГЭ</a:t>
                      </a:r>
                    </a:p>
                    <a:p>
                      <a:pPr>
                        <a:lnSpc>
                          <a:spcPct val="107000"/>
                        </a:lnSpc>
                        <a:spcAft>
                          <a:spcPts val="0"/>
                        </a:spcAft>
                      </a:pPr>
                      <a:r>
                        <a:rPr lang="ru-RU" sz="1000" u="sng" dirty="0">
                          <a:solidFill>
                            <a:srgbClr val="0563C1"/>
                          </a:solidFill>
                          <a:effectLst/>
                          <a:latin typeface="Poboto mono"/>
                          <a:ea typeface="Calibri"/>
                          <a:cs typeface="Times New Roman"/>
                          <a:hlinkClick r:id="rId7"/>
                        </a:rPr>
                        <a:t>https://obrnadzor.gov.ru/gia/gia-11/poleznaya-informacziya/</a:t>
                      </a:r>
                      <a:endParaRPr lang="ru-RU" sz="1000" dirty="0">
                        <a:effectLst/>
                        <a:latin typeface="Poboto mono"/>
                        <a:ea typeface="Calibri"/>
                        <a:cs typeface="Times New Roman"/>
                      </a:endParaRPr>
                    </a:p>
                    <a:p>
                      <a:pPr>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Times New Roman"/>
                          <a:cs typeface="Times New Roman"/>
                        </a:rPr>
                        <a:t>2.</a:t>
                      </a: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Ознакомление участников ГИА-11, ГИА-9 с нормативными документами по проведению ГИА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До 27.02.2026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Руководители образовательных организаций, ответственные за подготовку обучающихся к ГИА</a:t>
                      </a:r>
                    </a:p>
                    <a:p>
                      <a:pPr>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296121865"/>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13</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23478"/>
            <a:ext cx="849694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100" b="1" dirty="0" smtClean="0">
                <a:solidFill>
                  <a:srgbClr val="FF0000"/>
                </a:solidFill>
                <a:latin typeface="Poboto mono"/>
              </a:rPr>
              <a:t>Распоряжение КОПО ЛО от 19.02.2026 № 405-р</a:t>
            </a:r>
            <a:endParaRPr lang="ru-RU" sz="1100" b="1" dirty="0">
              <a:solidFill>
                <a:srgbClr val="FF0000"/>
              </a:solidFill>
              <a:latin typeface="Poboto mono"/>
            </a:endParaRPr>
          </a:p>
          <a:p>
            <a:r>
              <a:rPr lang="ru-RU" sz="1100" b="1" dirty="0" smtClean="0">
                <a:solidFill>
                  <a:srgbClr val="FF0000"/>
                </a:solidFill>
                <a:latin typeface="Poboto mono"/>
              </a:rPr>
              <a:t>«Об утверждении </a:t>
            </a:r>
            <a:r>
              <a:rPr lang="ru-RU" sz="1100" b="1" dirty="0">
                <a:solidFill>
                  <a:srgbClr val="FF0000"/>
                </a:solidFill>
                <a:latin typeface="Poboto mono"/>
              </a:rPr>
              <a:t>плана </a:t>
            </a:r>
            <a:r>
              <a:rPr lang="ru-RU" sz="1100" b="1" dirty="0" smtClean="0">
                <a:solidFill>
                  <a:srgbClr val="FF0000"/>
                </a:solidFill>
                <a:latin typeface="Poboto mono"/>
              </a:rPr>
              <a:t>проведения практических </a:t>
            </a:r>
            <a:r>
              <a:rPr lang="ru-RU" sz="1100" b="1" dirty="0">
                <a:solidFill>
                  <a:srgbClr val="FF0000"/>
                </a:solidFill>
                <a:latin typeface="Poboto mono"/>
              </a:rPr>
              <a:t>мероприятий, направленных на ознакомление обучающихся </a:t>
            </a:r>
          </a:p>
          <a:p>
            <a:r>
              <a:rPr lang="ru-RU" sz="1100" b="1" dirty="0">
                <a:solidFill>
                  <a:srgbClr val="FF0000"/>
                </a:solidFill>
                <a:latin typeface="Poboto mono"/>
              </a:rPr>
              <a:t>9 и 11 классов с процедурами и содержанием </a:t>
            </a:r>
            <a:r>
              <a:rPr lang="ru-RU" sz="1100" b="1" dirty="0" smtClean="0">
                <a:solidFill>
                  <a:srgbClr val="FF0000"/>
                </a:solidFill>
                <a:latin typeface="Poboto mono"/>
              </a:rPr>
              <a:t>ОГЭ, ЕГЭ»</a:t>
            </a:r>
            <a:endParaRPr lang="ru-RU" sz="1100" b="1" dirty="0">
              <a:solidFill>
                <a:srgbClr val="FF0000"/>
              </a:solidFill>
              <a:latin typeface="Poboto mono"/>
            </a:endParaRPr>
          </a:p>
          <a:p>
            <a:pPr marL="171450" indent="-171450" algn="l">
              <a:buFont typeface="Arial" panose="020B0604020202020204" pitchFamily="34" charset="0"/>
              <a:buChar char="•"/>
            </a:pPr>
            <a:endParaRPr lang="ru-RU" sz="1200" dirty="0" smtClean="0">
              <a:latin typeface="Poboto mono"/>
            </a:endParaRPr>
          </a:p>
          <a:p>
            <a:pPr marL="171450" indent="-171450" algn="l">
              <a:buFont typeface="Arial" panose="020B0604020202020204" pitchFamily="34" charset="0"/>
              <a:buChar char="•"/>
            </a:pPr>
            <a:endParaRPr lang="ru-RU" sz="12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913669367"/>
              </p:ext>
            </p:extLst>
          </p:nvPr>
        </p:nvGraphicFramePr>
        <p:xfrm>
          <a:off x="330176" y="843558"/>
          <a:ext cx="8464264" cy="4064826"/>
        </p:xfrm>
        <a:graphic>
          <a:graphicData uri="http://schemas.openxmlformats.org/drawingml/2006/table">
            <a:tbl>
              <a:tblPr firstRow="1" bandRow="1">
                <a:tableStyleId>{5C22544A-7EE6-4342-B048-85BDC9FD1C3A}</a:tableStyleId>
              </a:tblPr>
              <a:tblGrid>
                <a:gridCol w="425400"/>
                <a:gridCol w="5472608"/>
                <a:gridCol w="1152128"/>
                <a:gridCol w="1414128"/>
              </a:tblGrid>
              <a:tr h="216024">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 п/п</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Направления деятельности, мероприятия</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Сроки исполнения</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Ответственный исполнитель, соисполнители</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dirty="0">
                          <a:effectLst/>
                          <a:latin typeface="Poboto mono"/>
                          <a:ea typeface="Times New Roman"/>
                          <a:cs typeface="Times New Roman"/>
                        </a:rPr>
                        <a:t>2.</a:t>
                      </a: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Ознакомление участников ГИА-11, ГИА-9 с нормативными документами по проведению ГИА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До 27.02.2026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Руководители образовательных организаций, ответственные за подготовку обучающихся к ГИА</a:t>
                      </a:r>
                    </a:p>
                    <a:p>
                      <a:pPr>
                        <a:lnSpc>
                          <a:spcPct val="107000"/>
                        </a:lnSpc>
                        <a:spcAft>
                          <a:spcPts val="0"/>
                        </a:spcAft>
                      </a:pPr>
                      <a:r>
                        <a:rPr lang="ru-RU" sz="100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Times New Roman"/>
                          <a:cs typeface="Times New Roman"/>
                        </a:rPr>
                        <a:t>2.1.</a:t>
                      </a: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dirty="0">
                          <a:effectLst/>
                          <a:latin typeface="Poboto mono"/>
                          <a:ea typeface="Calibri"/>
                          <a:cs typeface="Times New Roman"/>
                        </a:rPr>
                        <a:t>Ознакомление обучающихся 9-х классов с Порядком проведения государственной итоговой аттестации по образовательным программам основного общего образования, утвержденным приказом Министерства просвещения Российской Федерации и Федеральной службы по надзору в сфере образования и науки от 4 апреля 2023 года №232/551.</a:t>
                      </a:r>
                    </a:p>
                    <a:p>
                      <a:pPr indent="201930">
                        <a:lnSpc>
                          <a:spcPct val="107000"/>
                        </a:lnSpc>
                        <a:spcAft>
                          <a:spcPts val="0"/>
                        </a:spcAft>
                      </a:pPr>
                      <a:r>
                        <a:rPr lang="ru-RU" sz="1000" dirty="0">
                          <a:effectLst/>
                          <a:latin typeface="Poboto mono"/>
                          <a:ea typeface="Calibri"/>
                          <a:cs typeface="Times New Roman"/>
                        </a:rPr>
                        <a:t>Вручение под подпись обучающимся «Памятки о правилах проведения ОГЭ в 2026 году».</a:t>
                      </a:r>
                    </a:p>
                    <a:p>
                      <a:pPr indent="201930">
                        <a:lnSpc>
                          <a:spcPct val="107000"/>
                        </a:lnSpc>
                        <a:spcAft>
                          <a:spcPts val="0"/>
                        </a:spcAft>
                      </a:pPr>
                      <a:r>
                        <a:rPr lang="ru-RU" sz="1000" dirty="0">
                          <a:effectLst/>
                          <a:latin typeface="Poboto mono"/>
                          <a:ea typeface="Calibri"/>
                          <a:cs typeface="Times New Roman"/>
                        </a:rPr>
                        <a:t>Ознакомление обучающихся 11-х классов с Порядком проведения Порядком проведения государственной итоговой аттестации по образовательным программам среднего общего образования, утвержденным приказом  Министерства просвещения  Российской Федерации и Федеральной службы по надзору в сфере образования и науки от 4 апреля 2023 года №233/552.</a:t>
                      </a:r>
                    </a:p>
                    <a:p>
                      <a:pPr indent="201930">
                        <a:lnSpc>
                          <a:spcPct val="107000"/>
                        </a:lnSpc>
                        <a:spcAft>
                          <a:spcPts val="0"/>
                        </a:spcAft>
                      </a:pPr>
                      <a:r>
                        <a:rPr lang="ru-RU" sz="1000" dirty="0">
                          <a:effectLst/>
                          <a:latin typeface="Poboto mono"/>
                          <a:ea typeface="Calibri"/>
                          <a:cs typeface="Times New Roman"/>
                        </a:rPr>
                        <a:t>Вручение под подпись обучающимся «Памятки о правилах проведения ЕГЭ в 2026 году».</a:t>
                      </a:r>
                    </a:p>
                    <a:p>
                      <a:pPr indent="201930">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До 27.02.2026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Руководители образовательных организаций, ответственные за подготовку обучающихся к ГИА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333519619"/>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14</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23478"/>
            <a:ext cx="849694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100" b="1" dirty="0" smtClean="0">
                <a:solidFill>
                  <a:srgbClr val="FF0000"/>
                </a:solidFill>
                <a:latin typeface="Poboto mono"/>
              </a:rPr>
              <a:t>Распоряжение КОПО ЛО от 19.02.2026 № 405-р</a:t>
            </a:r>
            <a:endParaRPr lang="ru-RU" sz="1100" b="1" dirty="0">
              <a:solidFill>
                <a:srgbClr val="FF0000"/>
              </a:solidFill>
              <a:latin typeface="Poboto mono"/>
            </a:endParaRPr>
          </a:p>
          <a:p>
            <a:r>
              <a:rPr lang="ru-RU" sz="1100" b="1" dirty="0" smtClean="0">
                <a:solidFill>
                  <a:srgbClr val="FF0000"/>
                </a:solidFill>
                <a:latin typeface="Poboto mono"/>
              </a:rPr>
              <a:t>«Об утверждении </a:t>
            </a:r>
            <a:r>
              <a:rPr lang="ru-RU" sz="1100" b="1" dirty="0">
                <a:solidFill>
                  <a:srgbClr val="FF0000"/>
                </a:solidFill>
                <a:latin typeface="Poboto mono"/>
              </a:rPr>
              <a:t>плана </a:t>
            </a:r>
            <a:r>
              <a:rPr lang="ru-RU" sz="1100" b="1" dirty="0" smtClean="0">
                <a:solidFill>
                  <a:srgbClr val="FF0000"/>
                </a:solidFill>
                <a:latin typeface="Poboto mono"/>
              </a:rPr>
              <a:t>проведения практических </a:t>
            </a:r>
            <a:r>
              <a:rPr lang="ru-RU" sz="1100" b="1" dirty="0">
                <a:solidFill>
                  <a:srgbClr val="FF0000"/>
                </a:solidFill>
                <a:latin typeface="Poboto mono"/>
              </a:rPr>
              <a:t>мероприятий, направленных на ознакомление обучающихся </a:t>
            </a:r>
          </a:p>
          <a:p>
            <a:r>
              <a:rPr lang="ru-RU" sz="1100" b="1" dirty="0">
                <a:solidFill>
                  <a:srgbClr val="FF0000"/>
                </a:solidFill>
                <a:latin typeface="Poboto mono"/>
              </a:rPr>
              <a:t>9 и 11 классов с процедурами и содержанием </a:t>
            </a:r>
            <a:r>
              <a:rPr lang="ru-RU" sz="1100" b="1" dirty="0" smtClean="0">
                <a:solidFill>
                  <a:srgbClr val="FF0000"/>
                </a:solidFill>
                <a:latin typeface="Poboto mono"/>
              </a:rPr>
              <a:t>ОГЭ, ЕГЭ»</a:t>
            </a:r>
            <a:endParaRPr lang="ru-RU" sz="1100" b="1" dirty="0">
              <a:solidFill>
                <a:srgbClr val="FF0000"/>
              </a:solidFill>
              <a:latin typeface="Poboto mono"/>
            </a:endParaRPr>
          </a:p>
          <a:p>
            <a:pPr marL="171450" indent="-171450" algn="l">
              <a:buFont typeface="Arial" panose="020B0604020202020204" pitchFamily="34" charset="0"/>
              <a:buChar char="•"/>
            </a:pPr>
            <a:endParaRPr lang="ru-RU" sz="1200" dirty="0" smtClean="0">
              <a:latin typeface="Poboto mono"/>
            </a:endParaRPr>
          </a:p>
          <a:p>
            <a:pPr marL="171450" indent="-171450" algn="l">
              <a:buFont typeface="Arial" panose="020B0604020202020204" pitchFamily="34" charset="0"/>
              <a:buChar char="•"/>
            </a:pPr>
            <a:endParaRPr lang="ru-RU" sz="12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970950423"/>
              </p:ext>
            </p:extLst>
          </p:nvPr>
        </p:nvGraphicFramePr>
        <p:xfrm>
          <a:off x="330176" y="843558"/>
          <a:ext cx="8464264" cy="4076700"/>
        </p:xfrm>
        <a:graphic>
          <a:graphicData uri="http://schemas.openxmlformats.org/drawingml/2006/table">
            <a:tbl>
              <a:tblPr firstRow="1" bandRow="1">
                <a:tableStyleId>{5C22544A-7EE6-4342-B048-85BDC9FD1C3A}</a:tableStyleId>
              </a:tblPr>
              <a:tblGrid>
                <a:gridCol w="425400"/>
                <a:gridCol w="5544616"/>
                <a:gridCol w="1080120"/>
                <a:gridCol w="1414128"/>
              </a:tblGrid>
              <a:tr h="216024">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 п/п</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Направления деятельности, мероприятия</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Сроки исполнения</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Ответственный исполнитель, соисполнители</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Times New Roman"/>
                          <a:cs typeface="Times New Roman"/>
                        </a:rPr>
                        <a:t>2.2.</a:t>
                      </a: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dirty="0">
                          <a:effectLst/>
                          <a:latin typeface="Poboto mono"/>
                          <a:ea typeface="Calibri"/>
                          <a:cs typeface="Times New Roman"/>
                        </a:rPr>
                        <a:t>Проведение Инструктажа: </a:t>
                      </a:r>
                    </a:p>
                    <a:p>
                      <a:pPr indent="201930">
                        <a:lnSpc>
                          <a:spcPct val="107000"/>
                        </a:lnSpc>
                        <a:spcAft>
                          <a:spcPts val="0"/>
                        </a:spcAft>
                      </a:pPr>
                      <a:r>
                        <a:rPr lang="ru-RU" sz="1000" dirty="0">
                          <a:effectLst/>
                          <a:latin typeface="Poboto mono"/>
                          <a:ea typeface="Calibri"/>
                          <a:cs typeface="Times New Roman"/>
                        </a:rPr>
                        <a:t>по процедуре проведения ГИА, правах и обязанностях участников ГИА, запретах при проведении ГИА, в том числе: </a:t>
                      </a:r>
                    </a:p>
                    <a:p>
                      <a:pPr indent="201930">
                        <a:lnSpc>
                          <a:spcPct val="107000"/>
                        </a:lnSpc>
                        <a:spcAft>
                          <a:spcPts val="0"/>
                        </a:spcAft>
                      </a:pPr>
                      <a:r>
                        <a:rPr lang="ru-RU" sz="1000" dirty="0">
                          <a:effectLst/>
                          <a:latin typeface="Poboto mono"/>
                          <a:ea typeface="Calibri"/>
                          <a:cs typeface="Times New Roman"/>
                        </a:rPr>
                        <a:t>по организации прохода в пункт проведения экзамена (далее – ППЭ), порядке хранения личных вещей в специально отведенном месте до входа в ППЭ; </a:t>
                      </a:r>
                    </a:p>
                    <a:p>
                      <a:pPr indent="201930">
                        <a:lnSpc>
                          <a:spcPct val="107000"/>
                        </a:lnSpc>
                        <a:spcAft>
                          <a:spcPts val="0"/>
                        </a:spcAft>
                      </a:pPr>
                      <a:r>
                        <a:rPr lang="ru-RU" sz="1000" dirty="0">
                          <a:effectLst/>
                          <a:latin typeface="Poboto mono"/>
                          <a:ea typeface="Calibri"/>
                          <a:cs typeface="Times New Roman"/>
                        </a:rPr>
                        <a:t>использовании средств воспитания и обучения, разрешенных при проведении экзамена по соответствующему предмету;</a:t>
                      </a:r>
                    </a:p>
                    <a:p>
                      <a:pPr indent="201930">
                        <a:lnSpc>
                          <a:spcPct val="107000"/>
                        </a:lnSpc>
                        <a:spcAft>
                          <a:spcPts val="0"/>
                        </a:spcAft>
                      </a:pPr>
                      <a:r>
                        <a:rPr lang="ru-RU" sz="1000" dirty="0">
                          <a:effectLst/>
                          <a:latin typeface="Poboto mono"/>
                          <a:ea typeface="Calibri"/>
                          <a:cs typeface="Times New Roman"/>
                        </a:rPr>
                        <a:t>возможности приема во время проведения экзаменов медикаментозных препаратов, пищи, организация питьевого режима; </a:t>
                      </a:r>
                    </a:p>
                    <a:p>
                      <a:pPr indent="201930">
                        <a:lnSpc>
                          <a:spcPct val="107000"/>
                        </a:lnSpc>
                        <a:spcAft>
                          <a:spcPts val="0"/>
                        </a:spcAft>
                      </a:pPr>
                      <a:r>
                        <a:rPr lang="ru-RU" sz="1000" dirty="0">
                          <a:effectLst/>
                          <a:latin typeface="Poboto mono"/>
                          <a:ea typeface="Calibri"/>
                          <a:cs typeface="Times New Roman"/>
                        </a:rPr>
                        <a:t>процедуре выхода из аудитории в ходе экзамена (при необходимости) в медицинский кабинет или в туалетную комнату;</a:t>
                      </a:r>
                    </a:p>
                    <a:p>
                      <a:pPr indent="201930">
                        <a:lnSpc>
                          <a:spcPct val="107000"/>
                        </a:lnSpc>
                        <a:spcAft>
                          <a:spcPts val="0"/>
                        </a:spcAft>
                      </a:pPr>
                      <a:r>
                        <a:rPr lang="ru-RU" sz="1000" dirty="0">
                          <a:effectLst/>
                          <a:latin typeface="Poboto mono"/>
                          <a:ea typeface="Calibri"/>
                          <a:cs typeface="Times New Roman"/>
                        </a:rPr>
                        <a:t>по перечню запрещенных средств, предметов в ППЭ, </a:t>
                      </a:r>
                    </a:p>
                    <a:p>
                      <a:pPr indent="201930">
                        <a:lnSpc>
                          <a:spcPct val="107000"/>
                        </a:lnSpc>
                        <a:spcAft>
                          <a:spcPts val="0"/>
                        </a:spcAft>
                      </a:pPr>
                      <a:r>
                        <a:rPr lang="ru-RU" sz="1000" dirty="0">
                          <a:effectLst/>
                          <a:latin typeface="Poboto mono"/>
                          <a:ea typeface="Calibri"/>
                          <a:cs typeface="Times New Roman"/>
                        </a:rPr>
                        <a:t>по процедуре завершения экзамена по уважительной причине и удаления с экзамена.</a:t>
                      </a:r>
                    </a:p>
                    <a:p>
                      <a:pPr indent="201930">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До 05.03.2026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Руководители образовательных организаций, ответственные за подготовку обучающихся к ГИА</a:t>
                      </a:r>
                    </a:p>
                    <a:p>
                      <a:pPr>
                        <a:lnSpc>
                          <a:spcPct val="107000"/>
                        </a:lnSpc>
                        <a:spcAft>
                          <a:spcPts val="0"/>
                        </a:spcAft>
                      </a:pPr>
                      <a:r>
                        <a:rPr lang="ru-RU" sz="100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Times New Roman"/>
                          <a:cs typeface="Times New Roman"/>
                        </a:rPr>
                        <a:t>2.3.</a:t>
                      </a: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a:effectLst/>
                          <a:latin typeface="Poboto mono"/>
                          <a:ea typeface="Calibri"/>
                          <a:cs typeface="Times New Roman"/>
                        </a:rPr>
                        <a:t>Проведение Инструктажа:</a:t>
                      </a:r>
                    </a:p>
                    <a:p>
                      <a:pPr indent="201930">
                        <a:lnSpc>
                          <a:spcPct val="107000"/>
                        </a:lnSpc>
                        <a:spcAft>
                          <a:spcPts val="0"/>
                        </a:spcAft>
                      </a:pPr>
                      <a:r>
                        <a:rPr lang="ru-RU" sz="1000">
                          <a:effectLst/>
                          <a:latin typeface="Poboto mono"/>
                          <a:ea typeface="Calibri"/>
                          <a:cs typeface="Times New Roman"/>
                        </a:rPr>
                        <a:t>о правилах и сроках подачи апелляции о нарушении установленного порядка проведения ГИА и о несогласии с выставленными баллами,</a:t>
                      </a:r>
                    </a:p>
                    <a:p>
                      <a:pPr indent="201930">
                        <a:lnSpc>
                          <a:spcPct val="107000"/>
                        </a:lnSpc>
                        <a:spcAft>
                          <a:spcPts val="0"/>
                        </a:spcAft>
                      </a:pPr>
                      <a:r>
                        <a:rPr lang="ru-RU" sz="1000">
                          <a:effectLst/>
                          <a:latin typeface="Poboto mono"/>
                          <a:ea typeface="Calibri"/>
                          <a:cs typeface="Times New Roman"/>
                        </a:rPr>
                        <a:t>о порядке и сроках информирования по результатам ГИА в образовательной организации и на официальных порталах с выходом в личный кабинет: </a:t>
                      </a:r>
                    </a:p>
                    <a:p>
                      <a:pPr indent="201930">
                        <a:lnSpc>
                          <a:spcPct val="107000"/>
                        </a:lnSpc>
                        <a:spcAft>
                          <a:spcPts val="0"/>
                        </a:spcAft>
                      </a:pPr>
                      <a:r>
                        <a:rPr lang="ru-RU" sz="1000">
                          <a:effectLst/>
                          <a:latin typeface="Poboto mono"/>
                          <a:ea typeface="Calibri"/>
                          <a:cs typeface="Times New Roman"/>
                        </a:rPr>
                        <a:t>участника ГИА-11 (</a:t>
                      </a:r>
                      <a:r>
                        <a:rPr lang="ru-RU" sz="1000" u="sng">
                          <a:solidFill>
                            <a:srgbClr val="0563C1"/>
                          </a:solidFill>
                          <a:effectLst/>
                          <a:latin typeface="Poboto mono"/>
                          <a:ea typeface="Calibri"/>
                          <a:cs typeface="Times New Roman"/>
                          <a:hlinkClick r:id="rId2"/>
                        </a:rPr>
                        <a:t>https://checkege.rustest.ru/</a:t>
                      </a:r>
                      <a:r>
                        <a:rPr lang="ru-RU" sz="1000">
                          <a:effectLst/>
                          <a:latin typeface="Poboto mono"/>
                          <a:ea typeface="Calibri"/>
                          <a:cs typeface="Times New Roman"/>
                        </a:rPr>
                        <a:t>), </a:t>
                      </a:r>
                    </a:p>
                    <a:p>
                      <a:pPr indent="201930">
                        <a:lnSpc>
                          <a:spcPct val="107000"/>
                        </a:lnSpc>
                        <a:spcAft>
                          <a:spcPts val="0"/>
                        </a:spcAft>
                      </a:pPr>
                      <a:r>
                        <a:rPr lang="ru-RU" sz="1000">
                          <a:effectLst/>
                          <a:latin typeface="Poboto mono"/>
                          <a:ea typeface="Calibri"/>
                          <a:cs typeface="Times New Roman"/>
                        </a:rPr>
                        <a:t>участника ГИА-9 (</a:t>
                      </a:r>
                      <a:r>
                        <a:rPr lang="ru-RU" sz="1000" u="sng">
                          <a:solidFill>
                            <a:srgbClr val="0563C1"/>
                          </a:solidFill>
                          <a:effectLst/>
                          <a:latin typeface="Poboto mono"/>
                          <a:ea typeface="Calibri"/>
                          <a:cs typeface="Times New Roman"/>
                          <a:hlinkClick r:id="rId3"/>
                        </a:rPr>
                        <a:t>https://sdr.ixora.ru/login</a:t>
                      </a:r>
                      <a:r>
                        <a:rPr lang="ru-RU" sz="1000">
                          <a:effectLst/>
                          <a:latin typeface="Poboto mono"/>
                          <a:ea typeface="Calibri"/>
                          <a:cs typeface="Times New Roman"/>
                        </a:rPr>
                        <a:t>).</a:t>
                      </a:r>
                    </a:p>
                    <a:p>
                      <a:pPr indent="201930">
                        <a:lnSpc>
                          <a:spcPct val="107000"/>
                        </a:lnSpc>
                        <a:spcAft>
                          <a:spcPts val="0"/>
                        </a:spcAft>
                      </a:pPr>
                      <a:r>
                        <a:rPr lang="ru-RU" sz="100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До 12.03.2026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Руководители образовательных организаций, ответственные за подготовку обучающихся к ГИА</a:t>
                      </a:r>
                    </a:p>
                    <a:p>
                      <a:pPr>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745123069"/>
      </p:ext>
    </p:extLst>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15</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23478"/>
            <a:ext cx="849694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100" b="1" dirty="0" smtClean="0">
                <a:solidFill>
                  <a:srgbClr val="FF0000"/>
                </a:solidFill>
                <a:latin typeface="Poboto mono"/>
              </a:rPr>
              <a:t>Распоряжение КОПО ЛО от 19.02.2026 № 405-р</a:t>
            </a:r>
            <a:endParaRPr lang="ru-RU" sz="1100" b="1" dirty="0">
              <a:solidFill>
                <a:srgbClr val="FF0000"/>
              </a:solidFill>
              <a:latin typeface="Poboto mono"/>
            </a:endParaRPr>
          </a:p>
          <a:p>
            <a:r>
              <a:rPr lang="ru-RU" sz="1100" b="1" dirty="0" smtClean="0">
                <a:solidFill>
                  <a:srgbClr val="FF0000"/>
                </a:solidFill>
                <a:latin typeface="Poboto mono"/>
              </a:rPr>
              <a:t>«Об утверждении </a:t>
            </a:r>
            <a:r>
              <a:rPr lang="ru-RU" sz="1100" b="1" dirty="0">
                <a:solidFill>
                  <a:srgbClr val="FF0000"/>
                </a:solidFill>
                <a:latin typeface="Poboto mono"/>
              </a:rPr>
              <a:t>плана </a:t>
            </a:r>
            <a:r>
              <a:rPr lang="ru-RU" sz="1100" b="1" dirty="0" smtClean="0">
                <a:solidFill>
                  <a:srgbClr val="FF0000"/>
                </a:solidFill>
                <a:latin typeface="Poboto mono"/>
              </a:rPr>
              <a:t>проведения практических </a:t>
            </a:r>
            <a:r>
              <a:rPr lang="ru-RU" sz="1100" b="1" dirty="0">
                <a:solidFill>
                  <a:srgbClr val="FF0000"/>
                </a:solidFill>
                <a:latin typeface="Poboto mono"/>
              </a:rPr>
              <a:t>мероприятий, направленных на ознакомление обучающихся </a:t>
            </a:r>
          </a:p>
          <a:p>
            <a:r>
              <a:rPr lang="ru-RU" sz="1100" b="1" dirty="0">
                <a:solidFill>
                  <a:srgbClr val="FF0000"/>
                </a:solidFill>
                <a:latin typeface="Poboto mono"/>
              </a:rPr>
              <a:t>9 и 11 классов с процедурами и содержанием </a:t>
            </a:r>
            <a:r>
              <a:rPr lang="ru-RU" sz="1100" b="1" dirty="0" smtClean="0">
                <a:solidFill>
                  <a:srgbClr val="FF0000"/>
                </a:solidFill>
                <a:latin typeface="Poboto mono"/>
              </a:rPr>
              <a:t>ОГЭ, ЕГЭ»</a:t>
            </a:r>
            <a:endParaRPr lang="ru-RU" sz="1100" b="1" dirty="0">
              <a:solidFill>
                <a:srgbClr val="FF0000"/>
              </a:solidFill>
              <a:latin typeface="Poboto mono"/>
            </a:endParaRPr>
          </a:p>
          <a:p>
            <a:pPr marL="171450" indent="-171450" algn="l">
              <a:buFont typeface="Arial" panose="020B0604020202020204" pitchFamily="34" charset="0"/>
              <a:buChar char="•"/>
            </a:pPr>
            <a:endParaRPr lang="ru-RU" sz="1200" dirty="0" smtClean="0">
              <a:latin typeface="Poboto mono"/>
            </a:endParaRPr>
          </a:p>
          <a:p>
            <a:pPr marL="171450" indent="-171450" algn="l">
              <a:buFont typeface="Arial" panose="020B0604020202020204" pitchFamily="34" charset="0"/>
              <a:buChar char="•"/>
            </a:pPr>
            <a:endParaRPr lang="ru-RU" sz="12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graphicFrame>
        <p:nvGraphicFramePr>
          <p:cNvPr id="4" name="Таблица 3"/>
          <p:cNvGraphicFramePr>
            <a:graphicFrameLocks noGrp="1"/>
          </p:cNvGraphicFramePr>
          <p:nvPr>
            <p:extLst>
              <p:ext uri="{D42A27DB-BD31-4B8C-83A1-F6EECF244321}">
                <p14:modId xmlns:p14="http://schemas.microsoft.com/office/powerpoint/2010/main" val="8052444"/>
              </p:ext>
            </p:extLst>
          </p:nvPr>
        </p:nvGraphicFramePr>
        <p:xfrm>
          <a:off x="330176" y="843558"/>
          <a:ext cx="8464264" cy="3738690"/>
        </p:xfrm>
        <a:graphic>
          <a:graphicData uri="http://schemas.openxmlformats.org/drawingml/2006/table">
            <a:tbl>
              <a:tblPr firstRow="1" bandRow="1">
                <a:tableStyleId>{5C22544A-7EE6-4342-B048-85BDC9FD1C3A}</a:tableStyleId>
              </a:tblPr>
              <a:tblGrid>
                <a:gridCol w="425400"/>
                <a:gridCol w="5544616"/>
                <a:gridCol w="1080120"/>
                <a:gridCol w="1414128"/>
              </a:tblGrid>
              <a:tr h="216024">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 п/п</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Направления деятельности, мероприятия</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Сроки исполнения</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Ответственный исполнитель, соисполнители</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Times New Roman"/>
                          <a:cs typeface="Times New Roman"/>
                        </a:rPr>
                        <a:t>2.4. </a:t>
                      </a: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a:effectLst/>
                          <a:latin typeface="Poboto mono"/>
                          <a:ea typeface="Calibri"/>
                          <a:cs typeface="Times New Roman"/>
                        </a:rPr>
                        <a:t>Проведение Инструктажа:</a:t>
                      </a:r>
                    </a:p>
                    <a:p>
                      <a:pPr indent="201930">
                        <a:lnSpc>
                          <a:spcPct val="107000"/>
                        </a:lnSpc>
                        <a:spcAft>
                          <a:spcPts val="0"/>
                        </a:spcAft>
                      </a:pPr>
                      <a:r>
                        <a:rPr lang="ru-RU" sz="1000">
                          <a:effectLst/>
                          <a:latin typeface="Poboto mono"/>
                          <a:ea typeface="Calibri"/>
                          <a:cs typeface="Times New Roman"/>
                        </a:rPr>
                        <a:t>по правилам оформление бланков ответов на ОГЭ и ЕГЭ.</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До 19.03.2026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Руководители образовательных организаций, ответственные за подготовку обучающихся к ГИА</a:t>
                      </a:r>
                    </a:p>
                    <a:p>
                      <a:pPr>
                        <a:lnSpc>
                          <a:spcPct val="107000"/>
                        </a:lnSpc>
                        <a:spcAft>
                          <a:spcPts val="0"/>
                        </a:spcAft>
                      </a:pPr>
                      <a:r>
                        <a:rPr lang="ru-RU" sz="100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Times New Roman"/>
                          <a:cs typeface="Times New Roman"/>
                        </a:rPr>
                        <a:t>2.5.</a:t>
                      </a: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dirty="0">
                          <a:effectLst/>
                          <a:latin typeface="Poboto mono"/>
                          <a:ea typeface="Times New Roman"/>
                          <a:cs typeface="Times New Roman"/>
                        </a:rPr>
                        <a:t>Ознакомление с Плакатами </a:t>
                      </a:r>
                      <a:r>
                        <a:rPr lang="ru-RU" sz="1000" dirty="0">
                          <a:effectLst/>
                          <a:latin typeface="Poboto mono"/>
                          <a:ea typeface="Calibri"/>
                          <a:cs typeface="Times New Roman"/>
                        </a:rPr>
                        <a:t>Федеральной службы по надзору в сфере образования и науки о ЕГЭ</a:t>
                      </a:r>
                      <a:r>
                        <a:rPr lang="ru-RU" sz="1000" dirty="0">
                          <a:effectLst/>
                          <a:latin typeface="Poboto mono"/>
                          <a:ea typeface="Times New Roman"/>
                          <a:cs typeface="Times New Roman"/>
                        </a:rPr>
                        <a:t> (</a:t>
                      </a:r>
                      <a:r>
                        <a:rPr lang="ru-RU" sz="1000" u="sng" dirty="0">
                          <a:solidFill>
                            <a:srgbClr val="0563C1"/>
                          </a:solidFill>
                          <a:effectLst/>
                          <a:latin typeface="Poboto mono"/>
                          <a:ea typeface="Calibri"/>
                          <a:cs typeface="Times New Roman"/>
                          <a:hlinkClick r:id="rId2"/>
                        </a:rPr>
                        <a:t>https://obrnadzor.gov.ru/gia/gia-11/poleznaya-informacziya/</a:t>
                      </a:r>
                      <a:r>
                        <a:rPr lang="ru-RU" sz="1000" dirty="0">
                          <a:effectLst/>
                          <a:latin typeface="Poboto mono"/>
                          <a:ea typeface="Calibri"/>
                          <a:cs typeface="Times New Roman"/>
                        </a:rPr>
                        <a:t>)</a:t>
                      </a:r>
                    </a:p>
                    <a:p>
                      <a:pPr indent="201930">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До 30.03.2026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Руководители образовательных организаций, ответственные за подготовку обучающихся к ГИА</a:t>
                      </a:r>
                    </a:p>
                    <a:p>
                      <a:pPr>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Times New Roman"/>
                          <a:cs typeface="Times New Roman"/>
                        </a:rPr>
                        <a:t>3.</a:t>
                      </a: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Ознакомление обучающихся 9-х и 11-х классов со структурой КИМ ЕГЭ, ОГЭ 2026</a:t>
                      </a:r>
                    </a:p>
                    <a:p>
                      <a:pPr indent="201930">
                        <a:lnSpc>
                          <a:spcPct val="107000"/>
                        </a:lnSpc>
                        <a:spcAft>
                          <a:spcPts val="0"/>
                        </a:spcAft>
                      </a:pPr>
                      <a:r>
                        <a:rPr lang="ru-RU" sz="100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До 30.03.2026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Руководители образовательных организаций, учителя-предметники</a:t>
                      </a:r>
                    </a:p>
                    <a:p>
                      <a:pPr>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095560390"/>
      </p:ext>
    </p:extLst>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16</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23478"/>
            <a:ext cx="849694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100" b="1" dirty="0" smtClean="0">
                <a:solidFill>
                  <a:srgbClr val="FF0000"/>
                </a:solidFill>
                <a:latin typeface="Poboto mono"/>
              </a:rPr>
              <a:t>Распоряжение КОПО ЛО от 19.02.2026 № 405-р</a:t>
            </a:r>
            <a:endParaRPr lang="ru-RU" sz="1100" b="1" dirty="0">
              <a:solidFill>
                <a:srgbClr val="FF0000"/>
              </a:solidFill>
              <a:latin typeface="Poboto mono"/>
            </a:endParaRPr>
          </a:p>
          <a:p>
            <a:r>
              <a:rPr lang="ru-RU" sz="1100" b="1" dirty="0" smtClean="0">
                <a:solidFill>
                  <a:srgbClr val="FF0000"/>
                </a:solidFill>
                <a:latin typeface="Poboto mono"/>
              </a:rPr>
              <a:t>«Об утверждении </a:t>
            </a:r>
            <a:r>
              <a:rPr lang="ru-RU" sz="1100" b="1" dirty="0">
                <a:solidFill>
                  <a:srgbClr val="FF0000"/>
                </a:solidFill>
                <a:latin typeface="Poboto mono"/>
              </a:rPr>
              <a:t>плана </a:t>
            </a:r>
            <a:r>
              <a:rPr lang="ru-RU" sz="1100" b="1" dirty="0" smtClean="0">
                <a:solidFill>
                  <a:srgbClr val="FF0000"/>
                </a:solidFill>
                <a:latin typeface="Poboto mono"/>
              </a:rPr>
              <a:t>проведения практических </a:t>
            </a:r>
            <a:r>
              <a:rPr lang="ru-RU" sz="1100" b="1" dirty="0">
                <a:solidFill>
                  <a:srgbClr val="FF0000"/>
                </a:solidFill>
                <a:latin typeface="Poboto mono"/>
              </a:rPr>
              <a:t>мероприятий, направленных на ознакомление обучающихся </a:t>
            </a:r>
          </a:p>
          <a:p>
            <a:r>
              <a:rPr lang="ru-RU" sz="1100" b="1" dirty="0">
                <a:solidFill>
                  <a:srgbClr val="FF0000"/>
                </a:solidFill>
                <a:latin typeface="Poboto mono"/>
              </a:rPr>
              <a:t>9 и 11 классов с процедурами и содержанием </a:t>
            </a:r>
            <a:r>
              <a:rPr lang="ru-RU" sz="1100" b="1" dirty="0" smtClean="0">
                <a:solidFill>
                  <a:srgbClr val="FF0000"/>
                </a:solidFill>
                <a:latin typeface="Poboto mono"/>
              </a:rPr>
              <a:t>ОГЭ, ЕГЭ»</a:t>
            </a:r>
            <a:endParaRPr lang="ru-RU" sz="1100" b="1" dirty="0">
              <a:solidFill>
                <a:srgbClr val="FF0000"/>
              </a:solidFill>
              <a:latin typeface="Poboto mono"/>
            </a:endParaRPr>
          </a:p>
          <a:p>
            <a:pPr marL="171450" indent="-171450" algn="l">
              <a:buFont typeface="Arial" panose="020B0604020202020204" pitchFamily="34" charset="0"/>
              <a:buChar char="•"/>
            </a:pPr>
            <a:endParaRPr lang="ru-RU" sz="1200" dirty="0" smtClean="0">
              <a:latin typeface="Poboto mono"/>
            </a:endParaRPr>
          </a:p>
          <a:p>
            <a:pPr marL="171450" indent="-171450" algn="l">
              <a:buFont typeface="Arial" panose="020B0604020202020204" pitchFamily="34" charset="0"/>
              <a:buChar char="•"/>
            </a:pPr>
            <a:endParaRPr lang="ru-RU" sz="12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498486307"/>
              </p:ext>
            </p:extLst>
          </p:nvPr>
        </p:nvGraphicFramePr>
        <p:xfrm>
          <a:off x="330176" y="843558"/>
          <a:ext cx="8464264" cy="3714942"/>
        </p:xfrm>
        <a:graphic>
          <a:graphicData uri="http://schemas.openxmlformats.org/drawingml/2006/table">
            <a:tbl>
              <a:tblPr firstRow="1" bandRow="1">
                <a:tableStyleId>{5C22544A-7EE6-4342-B048-85BDC9FD1C3A}</a:tableStyleId>
              </a:tblPr>
              <a:tblGrid>
                <a:gridCol w="425400"/>
                <a:gridCol w="5544616"/>
                <a:gridCol w="1080120"/>
                <a:gridCol w="1414128"/>
              </a:tblGrid>
              <a:tr h="216024">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 п/п</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Направления деятельности, мероприятия</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Сроки исполнения</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Ответственный исполнитель, соисполнители</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dirty="0">
                          <a:effectLst/>
                          <a:latin typeface="Poboto mono"/>
                          <a:ea typeface="Times New Roman"/>
                          <a:cs typeface="Times New Roman"/>
                        </a:rPr>
                        <a:t>3.1.</a:t>
                      </a: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dirty="0">
                          <a:effectLst/>
                          <a:latin typeface="Poboto mono"/>
                          <a:ea typeface="Calibri"/>
                          <a:cs typeface="Times New Roman"/>
                        </a:rPr>
                        <a:t>Информирование об информационных разделах сайта федерального государственного бюджетного научного учреждения «Федеральный институт педагогических измерений» по ознакомлению с контрольными измерительными материалами и подготовке к ОГЭ и ЕГЭ: </a:t>
                      </a:r>
                    </a:p>
                    <a:p>
                      <a:pPr indent="201930">
                        <a:lnSpc>
                          <a:spcPct val="107000"/>
                        </a:lnSpc>
                        <a:spcAft>
                          <a:spcPts val="0"/>
                        </a:spcAft>
                      </a:pPr>
                      <a:r>
                        <a:rPr lang="ru-RU" sz="1000" dirty="0">
                          <a:solidFill>
                            <a:srgbClr val="000000"/>
                          </a:solidFill>
                          <a:effectLst/>
                          <a:latin typeface="Poboto mono"/>
                          <a:ea typeface="Calibri"/>
                          <a:cs typeface="Times New Roman"/>
                        </a:rPr>
                        <a:t>демоверсии, спецификации, кодификаторы контрольных измерительных материалов ЕГЭ по каждому учебному предмету </a:t>
                      </a:r>
                      <a:r>
                        <a:rPr lang="ru-RU" sz="1000" dirty="0">
                          <a:solidFill>
                            <a:srgbClr val="0000FF"/>
                          </a:solidFill>
                          <a:effectLst/>
                          <a:latin typeface="Poboto mono"/>
                          <a:ea typeface="Calibri"/>
                          <a:cs typeface="Times New Roman"/>
                        </a:rPr>
                        <a:t>https://fipi.ru/ege/demoversii-specifikacii-kodifikatory</a:t>
                      </a:r>
                      <a:r>
                        <a:rPr lang="ru-RU" sz="1000" dirty="0">
                          <a:solidFill>
                            <a:srgbClr val="000000"/>
                          </a:solidFill>
                          <a:effectLst/>
                          <a:latin typeface="Poboto mono"/>
                          <a:ea typeface="Calibri"/>
                          <a:cs typeface="Times New Roman"/>
                        </a:rPr>
                        <a:t>; </a:t>
                      </a:r>
                    </a:p>
                    <a:p>
                      <a:pPr indent="201930">
                        <a:lnSpc>
                          <a:spcPct val="107000"/>
                        </a:lnSpc>
                        <a:spcAft>
                          <a:spcPts val="0"/>
                        </a:spcAft>
                      </a:pPr>
                      <a:r>
                        <a:rPr lang="ru-RU" sz="1000" dirty="0">
                          <a:solidFill>
                            <a:srgbClr val="000000"/>
                          </a:solidFill>
                          <a:effectLst/>
                          <a:latin typeface="Poboto mono"/>
                          <a:ea typeface="Calibri"/>
                          <a:cs typeface="Times New Roman"/>
                        </a:rPr>
                        <a:t>демоверсии, спецификации, кодификаторы контрольных измерительных материалов ОГЭ по каждому учебному предмету </a:t>
                      </a:r>
                      <a:r>
                        <a:rPr lang="ru-RU" sz="1000" dirty="0">
                          <a:solidFill>
                            <a:srgbClr val="0000FF"/>
                          </a:solidFill>
                          <a:effectLst/>
                          <a:latin typeface="Poboto mono"/>
                          <a:ea typeface="Calibri"/>
                          <a:cs typeface="Times New Roman"/>
                        </a:rPr>
                        <a:t>https://fipi.ru/oge/demoversii-specifikacii-kodifikatory</a:t>
                      </a:r>
                      <a:r>
                        <a:rPr lang="ru-RU" sz="1000" dirty="0">
                          <a:solidFill>
                            <a:srgbClr val="000000"/>
                          </a:solidFill>
                          <a:effectLst/>
                          <a:latin typeface="Poboto mono"/>
                          <a:ea typeface="Calibri"/>
                          <a:cs typeface="Times New Roman"/>
                        </a:rPr>
                        <a:t>; </a:t>
                      </a:r>
                    </a:p>
                    <a:p>
                      <a:pPr indent="201930">
                        <a:lnSpc>
                          <a:spcPct val="107000"/>
                        </a:lnSpc>
                        <a:spcAft>
                          <a:spcPts val="0"/>
                        </a:spcAft>
                      </a:pPr>
                      <a:r>
                        <a:rPr lang="ru-RU" sz="1000" dirty="0">
                          <a:solidFill>
                            <a:srgbClr val="000000"/>
                          </a:solidFill>
                          <a:effectLst/>
                          <a:latin typeface="Poboto mono"/>
                          <a:ea typeface="Calibri"/>
                          <a:cs typeface="Times New Roman"/>
                        </a:rPr>
                        <a:t>открытый банк заданий ЕГЭ </a:t>
                      </a:r>
                      <a:r>
                        <a:rPr lang="ru-RU" sz="1000" dirty="0">
                          <a:solidFill>
                            <a:srgbClr val="0000FF"/>
                          </a:solidFill>
                          <a:effectLst/>
                          <a:latin typeface="Poboto mono"/>
                          <a:ea typeface="Calibri"/>
                          <a:cs typeface="Times New Roman"/>
                        </a:rPr>
                        <a:t>https://fipi.ru/ege/otkrytyy-bank-zadaniy-ege</a:t>
                      </a:r>
                      <a:r>
                        <a:rPr lang="ru-RU" sz="1000" dirty="0">
                          <a:solidFill>
                            <a:srgbClr val="000000"/>
                          </a:solidFill>
                          <a:effectLst/>
                          <a:latin typeface="Poboto mono"/>
                          <a:ea typeface="Calibri"/>
                          <a:cs typeface="Times New Roman"/>
                        </a:rPr>
                        <a:t>; </a:t>
                      </a:r>
                    </a:p>
                    <a:p>
                      <a:pPr indent="201930">
                        <a:lnSpc>
                          <a:spcPct val="107000"/>
                        </a:lnSpc>
                        <a:spcAft>
                          <a:spcPts val="0"/>
                        </a:spcAft>
                      </a:pPr>
                      <a:r>
                        <a:rPr lang="ru-RU" sz="1000" dirty="0">
                          <a:solidFill>
                            <a:srgbClr val="000000"/>
                          </a:solidFill>
                          <a:effectLst/>
                          <a:latin typeface="Poboto mono"/>
                          <a:ea typeface="Calibri"/>
                          <a:cs typeface="Times New Roman"/>
                        </a:rPr>
                        <a:t>открытый банк заданий ОГЭ </a:t>
                      </a:r>
                      <a:r>
                        <a:rPr lang="ru-RU" sz="1000" dirty="0">
                          <a:solidFill>
                            <a:srgbClr val="0000FF"/>
                          </a:solidFill>
                          <a:effectLst/>
                          <a:latin typeface="Poboto mono"/>
                          <a:ea typeface="Calibri"/>
                          <a:cs typeface="Times New Roman"/>
                        </a:rPr>
                        <a:t>https://fipi.ru/oge/otkrytyy-bank-zadaniy-oge</a:t>
                      </a:r>
                      <a:r>
                        <a:rPr lang="ru-RU" sz="1000" dirty="0">
                          <a:solidFill>
                            <a:srgbClr val="000000"/>
                          </a:solidFill>
                          <a:effectLst/>
                          <a:latin typeface="Poboto mono"/>
                          <a:ea typeface="Calibri"/>
                          <a:cs typeface="Times New Roman"/>
                        </a:rPr>
                        <a:t>; </a:t>
                      </a:r>
                    </a:p>
                    <a:p>
                      <a:pPr indent="201930">
                        <a:lnSpc>
                          <a:spcPct val="107000"/>
                        </a:lnSpc>
                        <a:spcAft>
                          <a:spcPts val="0"/>
                        </a:spcAft>
                      </a:pPr>
                      <a:r>
                        <a:rPr lang="ru-RU" sz="1000" dirty="0">
                          <a:solidFill>
                            <a:srgbClr val="000000"/>
                          </a:solidFill>
                          <a:effectLst/>
                          <a:latin typeface="Poboto mono"/>
                          <a:ea typeface="Calibri"/>
                          <a:cs typeface="Times New Roman"/>
                        </a:rPr>
                        <a:t>навигатор самостоятельной подготовки к ЕГЭ </a:t>
                      </a:r>
                      <a:r>
                        <a:rPr lang="ru-RU" sz="1000" dirty="0">
                          <a:solidFill>
                            <a:srgbClr val="0000FF"/>
                          </a:solidFill>
                          <a:effectLst/>
                          <a:latin typeface="Poboto mono"/>
                          <a:ea typeface="Calibri"/>
                          <a:cs typeface="Times New Roman"/>
                        </a:rPr>
                        <a:t>https://fipi.ru/navigator-podgotovki/navigator-ege</a:t>
                      </a:r>
                      <a:r>
                        <a:rPr lang="ru-RU" sz="1000" dirty="0">
                          <a:solidFill>
                            <a:srgbClr val="000000"/>
                          </a:solidFill>
                          <a:effectLst/>
                          <a:latin typeface="Poboto mono"/>
                          <a:ea typeface="Calibri"/>
                          <a:cs typeface="Times New Roman"/>
                        </a:rPr>
                        <a:t>; </a:t>
                      </a:r>
                    </a:p>
                    <a:p>
                      <a:pPr indent="201930">
                        <a:lnSpc>
                          <a:spcPct val="107000"/>
                        </a:lnSpc>
                        <a:spcAft>
                          <a:spcPts val="0"/>
                        </a:spcAft>
                      </a:pPr>
                      <a:r>
                        <a:rPr lang="ru-RU" sz="1000" dirty="0">
                          <a:solidFill>
                            <a:srgbClr val="000000"/>
                          </a:solidFill>
                          <a:effectLst/>
                          <a:latin typeface="Poboto mono"/>
                          <a:ea typeface="Calibri"/>
                          <a:cs typeface="Times New Roman"/>
                        </a:rPr>
                        <a:t>навигатор самостоятельной подготовки к ОГЭ </a:t>
                      </a:r>
                      <a:r>
                        <a:rPr lang="ru-RU" sz="1000" dirty="0">
                          <a:solidFill>
                            <a:srgbClr val="0000FF"/>
                          </a:solidFill>
                          <a:effectLst/>
                          <a:latin typeface="Poboto mono"/>
                          <a:ea typeface="Calibri"/>
                          <a:cs typeface="Times New Roman"/>
                        </a:rPr>
                        <a:t>https://fipi.ru/navigator-podgotovki/navigator-oge</a:t>
                      </a:r>
                      <a:r>
                        <a:rPr lang="ru-RU" sz="1000" dirty="0">
                          <a:solidFill>
                            <a:srgbClr val="000000"/>
                          </a:solidFill>
                          <a:effectLst/>
                          <a:latin typeface="Poboto mono"/>
                          <a:ea typeface="Calibri"/>
                          <a:cs typeface="Times New Roman"/>
                        </a:rPr>
                        <a:t>; </a:t>
                      </a:r>
                    </a:p>
                    <a:p>
                      <a:pPr indent="201930">
                        <a:lnSpc>
                          <a:spcPct val="107000"/>
                        </a:lnSpc>
                        <a:spcAft>
                          <a:spcPts val="0"/>
                        </a:spcAft>
                      </a:pPr>
                      <a:r>
                        <a:rPr lang="ru-RU" sz="1000" dirty="0">
                          <a:effectLst/>
                          <a:latin typeface="Poboto mono"/>
                          <a:ea typeface="Calibri"/>
                          <a:cs typeface="Times New Roman"/>
                        </a:rPr>
                        <a:t>видео-консультации разработчиков контрольных измерительных материалов ЕГЭ по учебным предметам </a:t>
                      </a:r>
                      <a:r>
                        <a:rPr lang="ru-RU" sz="1000" dirty="0">
                          <a:solidFill>
                            <a:srgbClr val="0000FF"/>
                          </a:solidFill>
                          <a:effectLst/>
                          <a:latin typeface="Poboto mono"/>
                          <a:ea typeface="Calibri"/>
                          <a:cs typeface="Times New Roman"/>
                        </a:rPr>
                        <a:t>https://fipi.ru/ege/videokonsultatsii-razrabotchikov-kim-yege</a:t>
                      </a:r>
                      <a:r>
                        <a:rPr lang="ru-RU" sz="1000" dirty="0">
                          <a:effectLst/>
                          <a:latin typeface="Poboto mono"/>
                          <a:ea typeface="Calibri"/>
                          <a:cs typeface="Times New Roman"/>
                        </a:rPr>
                        <a:t>.</a:t>
                      </a:r>
                    </a:p>
                    <a:p>
                      <a:pPr>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До 27.02.2026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Руководители образовательных организаций, учителя-предметники</a:t>
                      </a:r>
                    </a:p>
                    <a:p>
                      <a:pPr>
                        <a:lnSpc>
                          <a:spcPct val="107000"/>
                        </a:lnSpc>
                        <a:spcAft>
                          <a:spcPts val="0"/>
                        </a:spcAft>
                      </a:pPr>
                      <a:r>
                        <a:rPr lang="ru-RU" sz="100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Times New Roman"/>
                          <a:cs typeface="Times New Roman"/>
                        </a:rPr>
                        <a:t>3.2. </a:t>
                      </a: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a:effectLst/>
                          <a:latin typeface="Poboto mono"/>
                          <a:ea typeface="Calibri"/>
                          <a:cs typeface="Times New Roman"/>
                        </a:rPr>
                        <a:t>Организация мастер-классов с экспертами региональных предметных комиссий ЕГЭ по решению заданий второй части контрольных измерительных материалов ЕГЭ по учебным предметам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До 30.03.2026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ОМСУ, руководители образовательных организаций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954106343"/>
      </p:ext>
    </p:extLst>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17</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23478"/>
            <a:ext cx="849694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100" b="1" dirty="0" smtClean="0">
                <a:solidFill>
                  <a:srgbClr val="FF0000"/>
                </a:solidFill>
                <a:latin typeface="Poboto mono"/>
              </a:rPr>
              <a:t>Распоряжение КОПО ЛО от 19.02.2026 № 405-р</a:t>
            </a:r>
            <a:endParaRPr lang="ru-RU" sz="1100" b="1" dirty="0">
              <a:solidFill>
                <a:srgbClr val="FF0000"/>
              </a:solidFill>
              <a:latin typeface="Poboto mono"/>
            </a:endParaRPr>
          </a:p>
          <a:p>
            <a:r>
              <a:rPr lang="ru-RU" sz="1100" b="1" dirty="0" smtClean="0">
                <a:solidFill>
                  <a:srgbClr val="FF0000"/>
                </a:solidFill>
                <a:latin typeface="Poboto mono"/>
              </a:rPr>
              <a:t>«Об утверждении </a:t>
            </a:r>
            <a:r>
              <a:rPr lang="ru-RU" sz="1100" b="1" dirty="0">
                <a:solidFill>
                  <a:srgbClr val="FF0000"/>
                </a:solidFill>
                <a:latin typeface="Poboto mono"/>
              </a:rPr>
              <a:t>плана </a:t>
            </a:r>
            <a:r>
              <a:rPr lang="ru-RU" sz="1100" b="1" dirty="0" smtClean="0">
                <a:solidFill>
                  <a:srgbClr val="FF0000"/>
                </a:solidFill>
                <a:latin typeface="Poboto mono"/>
              </a:rPr>
              <a:t>проведения практических </a:t>
            </a:r>
            <a:r>
              <a:rPr lang="ru-RU" sz="1100" b="1" dirty="0">
                <a:solidFill>
                  <a:srgbClr val="FF0000"/>
                </a:solidFill>
                <a:latin typeface="Poboto mono"/>
              </a:rPr>
              <a:t>мероприятий, направленных на ознакомление обучающихся </a:t>
            </a:r>
          </a:p>
          <a:p>
            <a:r>
              <a:rPr lang="ru-RU" sz="1100" b="1" dirty="0">
                <a:solidFill>
                  <a:srgbClr val="FF0000"/>
                </a:solidFill>
                <a:latin typeface="Poboto mono"/>
              </a:rPr>
              <a:t>9 и 11 классов с процедурами и содержанием </a:t>
            </a:r>
            <a:r>
              <a:rPr lang="ru-RU" sz="1100" b="1" dirty="0" smtClean="0">
                <a:solidFill>
                  <a:srgbClr val="FF0000"/>
                </a:solidFill>
                <a:latin typeface="Poboto mono"/>
              </a:rPr>
              <a:t>ОГЭ, ЕГЭ»</a:t>
            </a:r>
            <a:endParaRPr lang="ru-RU" sz="1100" b="1" dirty="0">
              <a:solidFill>
                <a:srgbClr val="FF0000"/>
              </a:solidFill>
              <a:latin typeface="Poboto mono"/>
            </a:endParaRPr>
          </a:p>
          <a:p>
            <a:pPr marL="171450" indent="-171450" algn="l">
              <a:buFont typeface="Arial" panose="020B0604020202020204" pitchFamily="34" charset="0"/>
              <a:buChar char="•"/>
            </a:pPr>
            <a:endParaRPr lang="ru-RU" sz="1200" dirty="0" smtClean="0">
              <a:latin typeface="Poboto mono"/>
            </a:endParaRPr>
          </a:p>
          <a:p>
            <a:pPr marL="171450" indent="-171450" algn="l">
              <a:buFont typeface="Arial" panose="020B0604020202020204" pitchFamily="34" charset="0"/>
              <a:buChar char="•"/>
            </a:pPr>
            <a:endParaRPr lang="ru-RU" sz="12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750319800"/>
              </p:ext>
            </p:extLst>
          </p:nvPr>
        </p:nvGraphicFramePr>
        <p:xfrm>
          <a:off x="330176" y="843558"/>
          <a:ext cx="8464264" cy="3836636"/>
        </p:xfrm>
        <a:graphic>
          <a:graphicData uri="http://schemas.openxmlformats.org/drawingml/2006/table">
            <a:tbl>
              <a:tblPr firstRow="1" bandRow="1">
                <a:tableStyleId>{5C22544A-7EE6-4342-B048-85BDC9FD1C3A}</a:tableStyleId>
              </a:tblPr>
              <a:tblGrid>
                <a:gridCol w="425400"/>
                <a:gridCol w="5544616"/>
                <a:gridCol w="1080120"/>
                <a:gridCol w="1414128"/>
              </a:tblGrid>
              <a:tr h="216024">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 п/п</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Направления деятельности, мероприятия</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Сроки исполнения</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Ответственный исполнитель, соисполнители</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2884">
                <a:tc>
                  <a:txBody>
                    <a:bodyPr/>
                    <a:lstStyle/>
                    <a:p>
                      <a:pPr>
                        <a:lnSpc>
                          <a:spcPct val="107000"/>
                        </a:lnSpc>
                        <a:spcAft>
                          <a:spcPts val="0"/>
                        </a:spcAft>
                      </a:pPr>
                      <a:r>
                        <a:rPr lang="ru-RU" sz="1000">
                          <a:effectLst/>
                          <a:latin typeface="Poboto mono"/>
                          <a:ea typeface="Times New Roman"/>
                          <a:cs typeface="Times New Roman"/>
                        </a:rPr>
                        <a:t>4.</a:t>
                      </a: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dirty="0">
                          <a:effectLst/>
                          <a:latin typeface="Poboto mono"/>
                          <a:ea typeface="Calibri"/>
                          <a:cs typeface="Times New Roman"/>
                        </a:rPr>
                        <a:t>Организация участия обучающихся 9-х и 11-х классов в региональных тренировочных мероприятиях по учебным предметам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Март-апрель 2026 года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Руководители образовательных организаций</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3720">
                <a:tc>
                  <a:txBody>
                    <a:bodyPr/>
                    <a:lstStyle/>
                    <a:p>
                      <a:pPr>
                        <a:lnSpc>
                          <a:spcPct val="107000"/>
                        </a:lnSpc>
                        <a:spcAft>
                          <a:spcPts val="0"/>
                        </a:spcAft>
                      </a:pPr>
                      <a:r>
                        <a:rPr lang="ru-RU" sz="1000">
                          <a:effectLst/>
                          <a:latin typeface="Poboto mono"/>
                          <a:ea typeface="Calibri"/>
                          <a:cs typeface="Times New Roman"/>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Организация психологического сопровождения обучающихся 9-х и 11-х классов </a:t>
                      </a:r>
                    </a:p>
                    <a:p>
                      <a:pPr>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nSpc>
                          <a:spcPct val="107000"/>
                        </a:lnSpc>
                        <a:spcAft>
                          <a:spcPts val="0"/>
                        </a:spcAft>
                      </a:pPr>
                      <a:r>
                        <a:rPr lang="ru-RU" sz="1000" dirty="0">
                          <a:effectLst/>
                          <a:latin typeface="Poboto mono"/>
                          <a:ea typeface="Calibri"/>
                          <a:cs typeface="Times New Roman"/>
                        </a:rPr>
                        <a:t>До 01.06.2026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4">
                  <a:txBody>
                    <a:bodyPr/>
                    <a:lstStyle/>
                    <a:p>
                      <a:pPr>
                        <a:lnSpc>
                          <a:spcPct val="107000"/>
                        </a:lnSpc>
                        <a:spcAft>
                          <a:spcPts val="0"/>
                        </a:spcAft>
                      </a:pPr>
                      <a:r>
                        <a:rPr lang="ru-RU" sz="1000" dirty="0">
                          <a:effectLst/>
                          <a:latin typeface="Poboto mono"/>
                          <a:ea typeface="Calibri"/>
                          <a:cs typeface="Times New Roman"/>
                        </a:rPr>
                        <a:t>Муниципальные центры психологической поддержки, </a:t>
                      </a:r>
                    </a:p>
                    <a:p>
                      <a:pPr>
                        <a:lnSpc>
                          <a:spcPct val="107000"/>
                        </a:lnSpc>
                        <a:spcAft>
                          <a:spcPts val="0"/>
                        </a:spcAft>
                      </a:pPr>
                      <a:r>
                        <a:rPr lang="ru-RU" sz="1000" dirty="0">
                          <a:effectLst/>
                          <a:latin typeface="Poboto mono"/>
                          <a:ea typeface="Calibri"/>
                          <a:cs typeface="Times New Roman"/>
                        </a:rPr>
                        <a:t>руководители образовательных организаций, школьные психологи</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dirty="0">
                          <a:effectLst/>
                          <a:latin typeface="Poboto mono"/>
                          <a:ea typeface="Calibri"/>
                          <a:cs typeface="Times New Roman"/>
                        </a:rPr>
                        <a:t>5.1.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Психологические тренинги групповые и индивидуальные по психологическому сопровождению готовности к ГИА:</a:t>
                      </a:r>
                    </a:p>
                    <a:p>
                      <a:pPr indent="201930">
                        <a:lnSpc>
                          <a:spcPct val="100000"/>
                        </a:lnSpc>
                        <a:spcAft>
                          <a:spcPts val="750"/>
                        </a:spcAft>
                      </a:pPr>
                      <a:r>
                        <a:rPr lang="ru-RU" sz="1000" dirty="0">
                          <a:effectLst/>
                          <a:latin typeface="Poboto mono"/>
                          <a:cs typeface="Times New Roman"/>
                        </a:rPr>
                        <a:t>«Условия для саморазвития и успешной социализации старшеклассников»,</a:t>
                      </a:r>
                    </a:p>
                    <a:p>
                      <a:pPr indent="201930">
                        <a:lnSpc>
                          <a:spcPct val="100000"/>
                        </a:lnSpc>
                        <a:spcAft>
                          <a:spcPts val="750"/>
                        </a:spcAft>
                      </a:pPr>
                      <a:r>
                        <a:rPr lang="ru-RU" sz="1000" dirty="0">
                          <a:solidFill>
                            <a:srgbClr val="000000"/>
                          </a:solidFill>
                          <a:effectLst/>
                          <a:latin typeface="Poboto mono"/>
                          <a:cs typeface="Times New Roman"/>
                        </a:rPr>
                        <a:t>«Психологические особенности подготовки к ОГЭ и ЕГЭ»,</a:t>
                      </a:r>
                      <a:endParaRPr lang="ru-RU" sz="1000" dirty="0">
                        <a:effectLst/>
                        <a:latin typeface="Poboto mono"/>
                        <a:cs typeface="Times New Roman"/>
                      </a:endParaRPr>
                    </a:p>
                    <a:p>
                      <a:pPr indent="201930">
                        <a:lnSpc>
                          <a:spcPct val="100000"/>
                        </a:lnSpc>
                        <a:spcAft>
                          <a:spcPts val="0"/>
                        </a:spcAft>
                      </a:pPr>
                      <a:r>
                        <a:rPr lang="ru-RU" sz="1000" dirty="0">
                          <a:solidFill>
                            <a:srgbClr val="000000"/>
                          </a:solidFill>
                          <a:effectLst/>
                          <a:latin typeface="Poboto mono"/>
                          <a:ea typeface="Calibri"/>
                          <a:cs typeface="Times New Roman"/>
                        </a:rPr>
                        <a:t>«Как противостоять стрессу»</a:t>
                      </a: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nSpc>
                          <a:spcPct val="107000"/>
                        </a:lnSpc>
                        <a:spcAft>
                          <a:spcPts val="0"/>
                        </a:spcAft>
                      </a:pPr>
                      <a:endParaRPr lang="ru-RU" sz="100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nSpc>
                          <a:spcPct val="107000"/>
                        </a:lnSpc>
                        <a:spcAft>
                          <a:spcPts val="0"/>
                        </a:spcAft>
                      </a:pP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4496">
                <a:tc>
                  <a:txBody>
                    <a:bodyPr/>
                    <a:lstStyle/>
                    <a:p>
                      <a:pPr>
                        <a:lnSpc>
                          <a:spcPct val="107000"/>
                        </a:lnSpc>
                        <a:spcAft>
                          <a:spcPts val="0"/>
                        </a:spcAft>
                      </a:pPr>
                      <a:r>
                        <a:rPr lang="ru-RU" sz="1000" dirty="0">
                          <a:effectLst/>
                          <a:latin typeface="Poboto mono"/>
                          <a:ea typeface="Calibri"/>
                          <a:cs typeface="Times New Roman"/>
                        </a:rPr>
                        <a:t>5.2.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dirty="0">
                          <a:effectLst/>
                          <a:latin typeface="Poboto mono"/>
                          <a:ea typeface="Calibri"/>
                          <a:cs typeface="Times New Roman"/>
                        </a:rPr>
                        <a:t>Индивидуальные консультации для выпускников</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nSpc>
                          <a:spcPct val="107000"/>
                        </a:lnSpc>
                        <a:spcAft>
                          <a:spcPts val="0"/>
                        </a:spcAft>
                      </a:pP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nSpc>
                          <a:spcPct val="107000"/>
                        </a:lnSpc>
                        <a:spcAft>
                          <a:spcPts val="0"/>
                        </a:spcAft>
                      </a:pP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dirty="0">
                          <a:effectLst/>
                          <a:latin typeface="Poboto mono"/>
                          <a:ea typeface="Calibri"/>
                          <a:cs typeface="Times New Roman"/>
                        </a:rPr>
                        <a:t>5.3.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750"/>
                        </a:spcAft>
                      </a:pPr>
                      <a:r>
                        <a:rPr lang="ru-RU" sz="1000" dirty="0">
                          <a:solidFill>
                            <a:srgbClr val="000000"/>
                          </a:solidFill>
                          <a:effectLst/>
                          <a:latin typeface="Poboto mono"/>
                          <a:cs typeface="Times New Roman"/>
                        </a:rPr>
                        <a:t>Групповые занятия  по программе  психолого-педагогического сопровождения:</a:t>
                      </a:r>
                      <a:endParaRPr lang="ru-RU" sz="1000" dirty="0">
                        <a:effectLst/>
                        <a:latin typeface="Poboto mono"/>
                        <a:cs typeface="Times New Roman"/>
                      </a:endParaRPr>
                    </a:p>
                    <a:p>
                      <a:pPr indent="201930">
                        <a:lnSpc>
                          <a:spcPct val="107000"/>
                        </a:lnSpc>
                        <a:spcAft>
                          <a:spcPts val="750"/>
                        </a:spcAft>
                      </a:pPr>
                      <a:r>
                        <a:rPr lang="ru-RU" sz="1000" dirty="0">
                          <a:solidFill>
                            <a:srgbClr val="000000"/>
                          </a:solidFill>
                          <a:effectLst/>
                          <a:latin typeface="Poboto mono"/>
                          <a:cs typeface="Times New Roman"/>
                        </a:rPr>
                        <a:t>Как лучше подготовиться к экзаменам.</a:t>
                      </a:r>
                      <a:endParaRPr lang="ru-RU" sz="1000" dirty="0">
                        <a:effectLst/>
                        <a:latin typeface="Poboto mono"/>
                        <a:cs typeface="Times New Roman"/>
                      </a:endParaRPr>
                    </a:p>
                    <a:p>
                      <a:pPr indent="201930">
                        <a:lnSpc>
                          <a:spcPct val="107000"/>
                        </a:lnSpc>
                        <a:spcAft>
                          <a:spcPts val="750"/>
                        </a:spcAft>
                      </a:pPr>
                      <a:r>
                        <a:rPr lang="ru-RU" sz="1000" dirty="0">
                          <a:solidFill>
                            <a:srgbClr val="000000"/>
                          </a:solidFill>
                          <a:effectLst/>
                          <a:latin typeface="Poboto mono"/>
                          <a:cs typeface="Times New Roman"/>
                        </a:rPr>
                        <a:t>Поведение на экзамене.</a:t>
                      </a:r>
                      <a:endParaRPr lang="ru-RU" sz="1000" dirty="0">
                        <a:effectLst/>
                        <a:latin typeface="Poboto mono"/>
                        <a:cs typeface="Times New Roman"/>
                      </a:endParaRPr>
                    </a:p>
                    <a:p>
                      <a:pPr indent="201930">
                        <a:lnSpc>
                          <a:spcPct val="107000"/>
                        </a:lnSpc>
                        <a:spcAft>
                          <a:spcPts val="750"/>
                        </a:spcAft>
                      </a:pPr>
                      <a:r>
                        <a:rPr lang="ru-RU" sz="1000" dirty="0">
                          <a:solidFill>
                            <a:srgbClr val="000000"/>
                          </a:solidFill>
                          <a:effectLst/>
                          <a:latin typeface="Poboto mono"/>
                          <a:cs typeface="Times New Roman"/>
                        </a:rPr>
                        <a:t>Эффективные способы запоминания большого объема учебного материала.</a:t>
                      </a:r>
                      <a:endParaRPr lang="ru-RU" sz="1000" dirty="0">
                        <a:effectLst/>
                        <a:latin typeface="Poboto mono"/>
                        <a:cs typeface="Times New Roman"/>
                      </a:endParaRPr>
                    </a:p>
                    <a:p>
                      <a:pPr indent="201930">
                        <a:lnSpc>
                          <a:spcPct val="107000"/>
                        </a:lnSpc>
                        <a:spcAft>
                          <a:spcPts val="0"/>
                        </a:spcAft>
                      </a:pPr>
                      <a:r>
                        <a:rPr lang="ru-RU" sz="1000" dirty="0">
                          <a:solidFill>
                            <a:srgbClr val="000000"/>
                          </a:solidFill>
                          <a:effectLst/>
                          <a:latin typeface="Poboto mono"/>
                          <a:ea typeface="Calibri"/>
                          <a:cs typeface="Times New Roman"/>
                        </a:rPr>
                        <a:t>Техника и приемы дыхательной гимнастики для расслабления и активности.</a:t>
                      </a:r>
                      <a:endParaRPr lang="ru-RU" sz="1000" dirty="0">
                        <a:effectLst/>
                        <a:latin typeface="Poboto mono"/>
                        <a:ea typeface="Calibri"/>
                        <a:cs typeface="Times New Roman"/>
                      </a:endParaRPr>
                    </a:p>
                    <a:p>
                      <a:pPr indent="201930">
                        <a:lnSpc>
                          <a:spcPct val="107000"/>
                        </a:lnSpc>
                        <a:spcAft>
                          <a:spcPts val="0"/>
                        </a:spcAft>
                      </a:pPr>
                      <a:r>
                        <a:rPr lang="ru-RU" sz="1000" dirty="0">
                          <a:solidFill>
                            <a:srgbClr val="000000"/>
                          </a:solidFill>
                          <a:effectLst/>
                          <a:latin typeface="Poboto mono"/>
                          <a:ea typeface="Calibri"/>
                          <a:cs typeface="Times New Roman"/>
                        </a:rPr>
                        <a:t>Способы снятия нервно-психического напряжения.</a:t>
                      </a: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nSpc>
                          <a:spcPct val="107000"/>
                        </a:lnSpc>
                        <a:spcAft>
                          <a:spcPts val="0"/>
                        </a:spcAft>
                      </a:pP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nSpc>
                          <a:spcPct val="107000"/>
                        </a:lnSpc>
                        <a:spcAft>
                          <a:spcPts val="0"/>
                        </a:spcAft>
                      </a:pP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826678398"/>
      </p:ext>
    </p:extLst>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18</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23478"/>
            <a:ext cx="849694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100" b="1" dirty="0" smtClean="0">
                <a:solidFill>
                  <a:srgbClr val="FF0000"/>
                </a:solidFill>
                <a:latin typeface="Poboto mono"/>
              </a:rPr>
              <a:t>Распоряжение КОПО ЛО от 19.02.2026 № 405-р</a:t>
            </a:r>
            <a:endParaRPr lang="ru-RU" sz="1100" b="1" dirty="0">
              <a:solidFill>
                <a:srgbClr val="FF0000"/>
              </a:solidFill>
              <a:latin typeface="Poboto mono"/>
            </a:endParaRPr>
          </a:p>
          <a:p>
            <a:r>
              <a:rPr lang="ru-RU" sz="1100" b="1" dirty="0" smtClean="0">
                <a:solidFill>
                  <a:srgbClr val="FF0000"/>
                </a:solidFill>
                <a:latin typeface="Poboto mono"/>
              </a:rPr>
              <a:t>«Об утверждении </a:t>
            </a:r>
            <a:r>
              <a:rPr lang="ru-RU" sz="1100" b="1" dirty="0">
                <a:solidFill>
                  <a:srgbClr val="FF0000"/>
                </a:solidFill>
                <a:latin typeface="Poboto mono"/>
              </a:rPr>
              <a:t>плана </a:t>
            </a:r>
            <a:r>
              <a:rPr lang="ru-RU" sz="1100" b="1" dirty="0" smtClean="0">
                <a:solidFill>
                  <a:srgbClr val="FF0000"/>
                </a:solidFill>
                <a:latin typeface="Poboto mono"/>
              </a:rPr>
              <a:t>проведения практических </a:t>
            </a:r>
            <a:r>
              <a:rPr lang="ru-RU" sz="1100" b="1" dirty="0">
                <a:solidFill>
                  <a:srgbClr val="FF0000"/>
                </a:solidFill>
                <a:latin typeface="Poboto mono"/>
              </a:rPr>
              <a:t>мероприятий, направленных на ознакомление обучающихся </a:t>
            </a:r>
          </a:p>
          <a:p>
            <a:r>
              <a:rPr lang="ru-RU" sz="1100" b="1" dirty="0">
                <a:solidFill>
                  <a:srgbClr val="FF0000"/>
                </a:solidFill>
                <a:latin typeface="Poboto mono"/>
              </a:rPr>
              <a:t>9 и 11 классов с процедурами и содержанием </a:t>
            </a:r>
            <a:r>
              <a:rPr lang="ru-RU" sz="1100" b="1" dirty="0" smtClean="0">
                <a:solidFill>
                  <a:srgbClr val="FF0000"/>
                </a:solidFill>
                <a:latin typeface="Poboto mono"/>
              </a:rPr>
              <a:t>ОГЭ, ЕГЭ»</a:t>
            </a:r>
            <a:endParaRPr lang="ru-RU" sz="1100" b="1" dirty="0">
              <a:solidFill>
                <a:srgbClr val="FF0000"/>
              </a:solidFill>
              <a:latin typeface="Poboto mono"/>
            </a:endParaRPr>
          </a:p>
          <a:p>
            <a:pPr marL="171450" indent="-171450" algn="l">
              <a:buFont typeface="Arial" panose="020B0604020202020204" pitchFamily="34" charset="0"/>
              <a:buChar char="•"/>
            </a:pPr>
            <a:endParaRPr lang="ru-RU" sz="1200" dirty="0" smtClean="0">
              <a:latin typeface="Poboto mono"/>
            </a:endParaRPr>
          </a:p>
          <a:p>
            <a:pPr marL="171450" indent="-171450" algn="l">
              <a:buFont typeface="Arial" panose="020B0604020202020204" pitchFamily="34" charset="0"/>
              <a:buChar char="•"/>
            </a:pPr>
            <a:endParaRPr lang="ru-RU" sz="12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graphicFrame>
        <p:nvGraphicFramePr>
          <p:cNvPr id="4" name="Таблица 3"/>
          <p:cNvGraphicFramePr>
            <a:graphicFrameLocks noGrp="1"/>
          </p:cNvGraphicFramePr>
          <p:nvPr>
            <p:extLst>
              <p:ext uri="{D42A27DB-BD31-4B8C-83A1-F6EECF244321}">
                <p14:modId xmlns:p14="http://schemas.microsoft.com/office/powerpoint/2010/main" val="483401794"/>
              </p:ext>
            </p:extLst>
          </p:nvPr>
        </p:nvGraphicFramePr>
        <p:xfrm>
          <a:off x="330176" y="843558"/>
          <a:ext cx="8464264" cy="2422272"/>
        </p:xfrm>
        <a:graphic>
          <a:graphicData uri="http://schemas.openxmlformats.org/drawingml/2006/table">
            <a:tbl>
              <a:tblPr firstRow="1" bandRow="1">
                <a:tableStyleId>{5C22544A-7EE6-4342-B048-85BDC9FD1C3A}</a:tableStyleId>
              </a:tblPr>
              <a:tblGrid>
                <a:gridCol w="425400"/>
                <a:gridCol w="5544616"/>
                <a:gridCol w="1080120"/>
                <a:gridCol w="1414128"/>
              </a:tblGrid>
              <a:tr h="216024">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 п/п</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Направления деятельности, мероприятия</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a:solidFill>
                            <a:srgbClr val="002060"/>
                          </a:solidFill>
                          <a:effectLst/>
                          <a:latin typeface="Poboto mono"/>
                          <a:ea typeface="Times New Roman"/>
                          <a:cs typeface="Times New Roman"/>
                        </a:rPr>
                        <a:t>Сроки исполнения</a:t>
                      </a:r>
                      <a:endParaRPr lang="ru-RU" sz="100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ct val="107000"/>
                        </a:lnSpc>
                        <a:spcAft>
                          <a:spcPts val="0"/>
                        </a:spcAft>
                      </a:pPr>
                      <a:r>
                        <a:rPr lang="ru-RU" sz="1000" dirty="0">
                          <a:solidFill>
                            <a:srgbClr val="002060"/>
                          </a:solidFill>
                          <a:effectLst/>
                          <a:latin typeface="Poboto mono"/>
                          <a:ea typeface="Times New Roman"/>
                          <a:cs typeface="Times New Roman"/>
                        </a:rPr>
                        <a:t>Ответственный исполнитель, соисполнители</a:t>
                      </a:r>
                      <a:endParaRPr lang="ru-RU" sz="1000" dirty="0">
                        <a:solidFill>
                          <a:srgbClr val="002060"/>
                        </a:solidFill>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Calibri"/>
                          <a:cs typeface="Times New Roman"/>
                        </a:rPr>
                        <a:t>5.4.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Цикл классных часов «Экзамен без стресса».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nSpc>
                          <a:spcPct val="107000"/>
                        </a:lnSpc>
                        <a:spcAft>
                          <a:spcPts val="0"/>
                        </a:spcAft>
                      </a:pPr>
                      <a:r>
                        <a:rPr lang="ru-RU" sz="1000">
                          <a:effectLst/>
                          <a:latin typeface="Poboto mono"/>
                          <a:ea typeface="Calibri"/>
                          <a:cs typeface="Times New Roman"/>
                        </a:rPr>
                        <a:t>До 01.06.2026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nSpc>
                          <a:spcPct val="107000"/>
                        </a:lnSpc>
                        <a:spcAft>
                          <a:spcPts val="0"/>
                        </a:spcAft>
                      </a:pPr>
                      <a:r>
                        <a:rPr lang="ru-RU" sz="1000" dirty="0">
                          <a:effectLst/>
                          <a:latin typeface="Poboto mono"/>
                          <a:ea typeface="Calibri"/>
                          <a:cs typeface="Times New Roman"/>
                        </a:rPr>
                        <a:t>Муниципальные центры психологической поддержки, </a:t>
                      </a:r>
                    </a:p>
                    <a:p>
                      <a:pPr>
                        <a:lnSpc>
                          <a:spcPct val="107000"/>
                        </a:lnSpc>
                        <a:spcAft>
                          <a:spcPts val="0"/>
                        </a:spcAft>
                      </a:pPr>
                      <a:r>
                        <a:rPr lang="ru-RU" sz="1000" dirty="0">
                          <a:effectLst/>
                          <a:latin typeface="Poboto mono"/>
                          <a:ea typeface="Calibri"/>
                          <a:cs typeface="Times New Roman"/>
                        </a:rPr>
                        <a:t>руководители образовательных организаций, школьные психологи</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Calibri"/>
                          <a:cs typeface="Times New Roman"/>
                        </a:rPr>
                        <a:t>5.5.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solidFill>
                            <a:srgbClr val="000000"/>
                          </a:solidFill>
                          <a:effectLst/>
                          <a:latin typeface="Poboto mono"/>
                          <a:ea typeface="Calibri"/>
                          <a:cs typeface="Times New Roman"/>
                        </a:rPr>
                        <a:t>Подготовка буклетов с рекомендациями по снижению тревожности и противостоянию стресса.</a:t>
                      </a: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ru-RU"/>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nSpc>
                          <a:spcPct val="107000"/>
                        </a:lnSpc>
                        <a:spcAft>
                          <a:spcPts val="0"/>
                        </a:spcAft>
                      </a:pPr>
                      <a:r>
                        <a:rPr lang="ru-RU" sz="1000">
                          <a:effectLst/>
                          <a:latin typeface="Poboto mono"/>
                          <a:ea typeface="Calibri"/>
                          <a:cs typeface="Times New Roman"/>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indent="201930">
                        <a:lnSpc>
                          <a:spcPct val="107000"/>
                        </a:lnSpc>
                        <a:spcAft>
                          <a:spcPts val="0"/>
                        </a:spcAft>
                      </a:pPr>
                      <a:r>
                        <a:rPr lang="ru-RU" sz="1000" dirty="0">
                          <a:effectLst/>
                          <a:latin typeface="Poboto mono"/>
                          <a:ea typeface="Calibri"/>
                          <a:cs typeface="Times New Roman"/>
                        </a:rPr>
                        <a:t>Организация участия родителей обучающихся 9-х и 11-х классов во Всероссийской акции «Сдаём вместе. День сдачи ЕГЭ родителями</a:t>
                      </a:r>
                      <a:r>
                        <a:rPr lang="ru-RU" sz="1000" dirty="0" smtClean="0">
                          <a:effectLst/>
                          <a:latin typeface="Poboto mono"/>
                          <a:ea typeface="Calibri"/>
                          <a:cs typeface="Times New Roman"/>
                        </a:rPr>
                        <a:t>».</a:t>
                      </a:r>
                      <a:endParaRPr lang="ru-RU" sz="1000" dirty="0">
                        <a:effectLst/>
                        <a:latin typeface="Poboto mono"/>
                        <a:ea typeface="Calibri"/>
                        <a:cs typeface="Times New Roman"/>
                      </a:endParaRPr>
                    </a:p>
                    <a:p>
                      <a:pPr>
                        <a:lnSpc>
                          <a:spcPct val="107000"/>
                        </a:lnSpc>
                        <a:spcAft>
                          <a:spcPts val="0"/>
                        </a:spcAft>
                      </a:pPr>
                      <a:r>
                        <a:rPr lang="ru-RU" sz="1000" dirty="0">
                          <a:effectLst/>
                          <a:latin typeface="Poboto mono"/>
                          <a:ea typeface="Calibri"/>
                          <a:cs typeface="Times New Roman"/>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a:effectLst/>
                          <a:latin typeface="Poboto mono"/>
                          <a:ea typeface="Calibri"/>
                          <a:cs typeface="Times New Roman"/>
                        </a:rPr>
                        <a:t>Апрель 2026 года</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nSpc>
                          <a:spcPct val="107000"/>
                        </a:lnSpc>
                        <a:spcAft>
                          <a:spcPts val="0"/>
                        </a:spcAft>
                      </a:pPr>
                      <a:r>
                        <a:rPr lang="ru-RU" sz="1000" dirty="0">
                          <a:effectLst/>
                          <a:latin typeface="Poboto mono"/>
                          <a:ea typeface="Calibri"/>
                          <a:cs typeface="Times New Roman"/>
                        </a:rPr>
                        <a:t>ОМСУ, руководители образовательных </a:t>
                      </a:r>
                      <a:r>
                        <a:rPr lang="ru-RU" sz="1000" dirty="0" smtClean="0">
                          <a:effectLst/>
                          <a:latin typeface="Poboto mono"/>
                          <a:ea typeface="Calibri"/>
                          <a:cs typeface="Times New Roman"/>
                        </a:rPr>
                        <a:t>организаций</a:t>
                      </a:r>
                    </a:p>
                    <a:p>
                      <a:pPr>
                        <a:lnSpc>
                          <a:spcPct val="107000"/>
                        </a:lnSpc>
                        <a:spcAft>
                          <a:spcPts val="0"/>
                        </a:spcAft>
                      </a:pPr>
                      <a:endParaRPr lang="ru-RU" sz="1000" dirty="0">
                        <a:effectLst/>
                        <a:latin typeface="Poboto mono"/>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41038262"/>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2</a:t>
            </a:fld>
            <a:endParaRPr lang="ru-RU" dirty="0"/>
          </a:p>
        </p:txBody>
      </p:sp>
      <p:sp>
        <p:nvSpPr>
          <p:cNvPr id="5" name="TextBox 4">
            <a:extLst>
              <a:ext uri="{FF2B5EF4-FFF2-40B4-BE49-F238E27FC236}">
                <a16:creationId xmlns:a16="http://schemas.microsoft.com/office/drawing/2014/main" xmlns="" id="{A87A82C8-E33E-4072-8685-6C7E0A5F97CA}"/>
              </a:ext>
            </a:extLst>
          </p:cNvPr>
          <p:cNvSpPr txBox="1"/>
          <p:nvPr/>
        </p:nvSpPr>
        <p:spPr>
          <a:xfrm>
            <a:off x="251520" y="267494"/>
            <a:ext cx="8640959" cy="292388"/>
          </a:xfrm>
          <a:prstGeom prst="rect">
            <a:avLst/>
          </a:prstGeom>
          <a:noFill/>
        </p:spPr>
        <p:txBody>
          <a:bodyPr wrap="square" rtlCol="0">
            <a:spAutoFit/>
          </a:bodyPr>
          <a:lstStyle/>
          <a:p>
            <a:pPr algn="ctr"/>
            <a:r>
              <a:rPr lang="ru-RU" sz="1300" dirty="0" smtClean="0">
                <a:solidFill>
                  <a:schemeClr val="tx2">
                    <a:lumMod val="75000"/>
                  </a:schemeClr>
                </a:solidFill>
                <a:latin typeface="Poboto mono"/>
              </a:rPr>
              <a:t>Распределение предметов в расписании основного периода ГИА-9 2026 года в Ленинградской области</a:t>
            </a:r>
            <a:endParaRPr lang="ru-RU" sz="1300" dirty="0">
              <a:solidFill>
                <a:schemeClr val="tx2">
                  <a:lumMod val="75000"/>
                </a:schemeClr>
              </a:solidFill>
              <a:latin typeface="Poboto mono"/>
            </a:endParaRPr>
          </a:p>
        </p:txBody>
      </p:sp>
      <p:graphicFrame>
        <p:nvGraphicFramePr>
          <p:cNvPr id="4" name="Таблица 3"/>
          <p:cNvGraphicFramePr>
            <a:graphicFrameLocks noGrp="1"/>
          </p:cNvGraphicFramePr>
          <p:nvPr>
            <p:extLst>
              <p:ext uri="{D42A27DB-BD31-4B8C-83A1-F6EECF244321}">
                <p14:modId xmlns:p14="http://schemas.microsoft.com/office/powerpoint/2010/main" val="3684866577"/>
              </p:ext>
            </p:extLst>
          </p:nvPr>
        </p:nvGraphicFramePr>
        <p:xfrm>
          <a:off x="251521" y="539750"/>
          <a:ext cx="8640958" cy="4349370"/>
        </p:xfrm>
        <a:graphic>
          <a:graphicData uri="http://schemas.openxmlformats.org/drawingml/2006/table">
            <a:tbl>
              <a:tblPr firstRow="1" bandRow="1">
                <a:tableStyleId>{5C22544A-7EE6-4342-B048-85BDC9FD1C3A}</a:tableStyleId>
              </a:tblPr>
              <a:tblGrid>
                <a:gridCol w="1944215"/>
                <a:gridCol w="3096344"/>
                <a:gridCol w="3600399"/>
              </a:tblGrid>
              <a:tr h="370840">
                <a:tc>
                  <a:txBody>
                    <a:bodyPr/>
                    <a:lstStyle/>
                    <a:p>
                      <a:pPr marL="0" algn="ctr" defTabSz="914400" rtl="0" eaLnBrk="1" latinLnBrk="0" hangingPunct="1"/>
                      <a:r>
                        <a:rPr lang="ru-RU" sz="1100" b="0" kern="1200" dirty="0" smtClean="0">
                          <a:solidFill>
                            <a:schemeClr val="tx1"/>
                          </a:solidFill>
                          <a:latin typeface="Poboto mono"/>
                          <a:ea typeface="+mj-ea"/>
                          <a:cs typeface="+mj-cs"/>
                        </a:rPr>
                        <a:t>Дата</a:t>
                      </a:r>
                      <a:endParaRPr lang="ru-RU" sz="1100" b="0" kern="1200" dirty="0">
                        <a:solidFill>
                          <a:schemeClr val="tx1"/>
                        </a:solidFill>
                        <a:latin typeface="Poboto mono"/>
                        <a:ea typeface="+mj-ea"/>
                        <a:cs typeface="+mj-cs"/>
                      </a:endParaRPr>
                    </a:p>
                  </a:txBody>
                  <a:tcPr>
                    <a:solidFill>
                      <a:schemeClr val="accent1">
                        <a:lumMod val="20000"/>
                        <a:lumOff val="80000"/>
                      </a:schemeClr>
                    </a:solidFill>
                  </a:tcPr>
                </a:tc>
                <a:tc>
                  <a:txBody>
                    <a:bodyPr/>
                    <a:lstStyle/>
                    <a:p>
                      <a:pPr marL="0" algn="ctr" defTabSz="914400" rtl="0" eaLnBrk="1" latinLnBrk="0" hangingPunct="1"/>
                      <a:r>
                        <a:rPr lang="ru-RU" sz="1100" b="0" kern="1200" dirty="0" smtClean="0">
                          <a:solidFill>
                            <a:schemeClr val="tx1"/>
                          </a:solidFill>
                          <a:latin typeface="Poboto mono"/>
                          <a:ea typeface="+mj-ea"/>
                          <a:cs typeface="+mj-cs"/>
                        </a:rPr>
                        <a:t>Предметы</a:t>
                      </a:r>
                      <a:endParaRPr lang="ru-RU" sz="1100" b="0" kern="1200" dirty="0">
                        <a:solidFill>
                          <a:schemeClr val="tx1"/>
                        </a:solidFill>
                        <a:latin typeface="Poboto mono"/>
                        <a:ea typeface="+mj-ea"/>
                        <a:cs typeface="+mj-cs"/>
                      </a:endParaRPr>
                    </a:p>
                  </a:txBody>
                  <a:tcPr>
                    <a:solidFill>
                      <a:schemeClr val="accent1">
                        <a:lumMod val="20000"/>
                        <a:lumOff val="80000"/>
                      </a:schemeClr>
                    </a:solidFill>
                  </a:tcPr>
                </a:tc>
                <a:tc>
                  <a:txBody>
                    <a:bodyPr/>
                    <a:lstStyle/>
                    <a:p>
                      <a:pPr marL="0" algn="ctr" defTabSz="914400" rtl="0" eaLnBrk="1" latinLnBrk="0" hangingPunct="1"/>
                      <a:r>
                        <a:rPr lang="ru-RU" sz="1100" b="0" kern="1200" dirty="0" smtClean="0">
                          <a:solidFill>
                            <a:schemeClr val="tx1"/>
                          </a:solidFill>
                          <a:latin typeface="Poboto mono"/>
                          <a:ea typeface="+mj-ea"/>
                          <a:cs typeface="+mj-cs"/>
                        </a:rPr>
                        <a:t>Регистрация на предметы</a:t>
                      </a:r>
                      <a:endParaRPr lang="ru-RU" sz="1100" b="0" kern="1200" dirty="0">
                        <a:solidFill>
                          <a:schemeClr val="tx1"/>
                        </a:solidFill>
                        <a:latin typeface="Poboto mono"/>
                        <a:ea typeface="+mj-ea"/>
                        <a:cs typeface="+mj-cs"/>
                      </a:endParaRPr>
                    </a:p>
                  </a:txBody>
                  <a:tcPr>
                    <a:solidFill>
                      <a:schemeClr val="accent1">
                        <a:lumMod val="20000"/>
                        <a:lumOff val="80000"/>
                      </a:schemeClr>
                    </a:solidFill>
                  </a:tcPr>
                </a:tc>
              </a:tr>
              <a:tr h="370840">
                <a:tc>
                  <a:txBody>
                    <a:bodyPr/>
                    <a:lstStyle/>
                    <a:p>
                      <a:pPr algn="ctr">
                        <a:lnSpc>
                          <a:spcPct val="107000"/>
                        </a:lnSpc>
                        <a:spcAft>
                          <a:spcPts val="0"/>
                        </a:spcAft>
                      </a:pPr>
                      <a:r>
                        <a:rPr lang="ru-RU" sz="1100" b="0" kern="1200" dirty="0">
                          <a:solidFill>
                            <a:schemeClr val="tx1"/>
                          </a:solidFill>
                          <a:latin typeface="Poboto mono"/>
                          <a:ea typeface="+mj-ea"/>
                          <a:cs typeface="+mj-cs"/>
                        </a:rPr>
                        <a:t>2 июня (</a:t>
                      </a:r>
                      <a:r>
                        <a:rPr lang="ru-RU" sz="1100" b="0" kern="1200" dirty="0" err="1">
                          <a:solidFill>
                            <a:schemeClr val="tx1"/>
                          </a:solidFill>
                          <a:latin typeface="Poboto mono"/>
                          <a:ea typeface="+mj-ea"/>
                          <a:cs typeface="+mj-cs"/>
                        </a:rPr>
                        <a:t>вт</a:t>
                      </a:r>
                      <a:r>
                        <a:rPr lang="ru-RU" sz="1100" b="0" kern="1200" dirty="0">
                          <a:solidFill>
                            <a:schemeClr val="tx1"/>
                          </a:solidFill>
                          <a:latin typeface="Poboto mono"/>
                          <a:ea typeface="+mj-ea"/>
                          <a:cs typeface="+mj-cs"/>
                        </a:rPr>
                        <a:t>)</a:t>
                      </a:r>
                    </a:p>
                  </a:txBody>
                  <a:tcPr marL="57235" marR="57235" marT="0" marB="0" anchor="ctr"/>
                </a:tc>
                <a:tc>
                  <a:txBody>
                    <a:bodyPr/>
                    <a:lstStyle/>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Математика</a:t>
                      </a:r>
                    </a:p>
                  </a:txBody>
                  <a:tcPr marL="57235" marR="57235" marT="0" marB="0" anchor="ctr"/>
                </a:tc>
                <a:tc>
                  <a:txBody>
                    <a:bodyPr/>
                    <a:lstStyle/>
                    <a:p>
                      <a:pPr marL="1905" algn="ctr">
                        <a:lnSpc>
                          <a:spcPct val="107000"/>
                        </a:lnSpc>
                        <a:spcAft>
                          <a:spcPts val="0"/>
                        </a:spcAft>
                      </a:pPr>
                      <a:r>
                        <a:rPr lang="ru-RU" sz="1200" b="1" dirty="0">
                          <a:solidFill>
                            <a:schemeClr val="tx1"/>
                          </a:solidFill>
                          <a:effectLst/>
                          <a:latin typeface="Poboto mono"/>
                          <a:ea typeface="Calibri"/>
                          <a:cs typeface="Times New Roman" panose="02020603050405020304" pitchFamily="18" charset="0"/>
                        </a:rPr>
                        <a:t>Математика</a:t>
                      </a:r>
                    </a:p>
                  </a:txBody>
                  <a:tcPr marL="57235" marR="57235" marT="0" marB="0" anchor="ctr"/>
                </a:tc>
              </a:tr>
              <a:tr h="370840">
                <a:tc>
                  <a:txBody>
                    <a:bodyPr/>
                    <a:lstStyle/>
                    <a:p>
                      <a:pPr algn="ctr">
                        <a:lnSpc>
                          <a:spcPct val="107000"/>
                        </a:lnSpc>
                        <a:spcAft>
                          <a:spcPts val="0"/>
                        </a:spcAft>
                      </a:pPr>
                      <a:r>
                        <a:rPr lang="ru-RU" sz="1200" b="0" dirty="0">
                          <a:solidFill>
                            <a:schemeClr val="tx1"/>
                          </a:solidFill>
                          <a:effectLst/>
                          <a:latin typeface="Poboto mono"/>
                          <a:ea typeface="Calibri"/>
                          <a:cs typeface="Times New Roman" panose="02020603050405020304" pitchFamily="18" charset="0"/>
                        </a:rPr>
                        <a:t>5 июня (</a:t>
                      </a:r>
                      <a:r>
                        <a:rPr lang="ru-RU" sz="1200" b="0" dirty="0" err="1">
                          <a:solidFill>
                            <a:schemeClr val="tx1"/>
                          </a:solidFill>
                          <a:effectLst/>
                          <a:latin typeface="Poboto mono"/>
                          <a:ea typeface="Calibri"/>
                          <a:cs typeface="Times New Roman" panose="02020603050405020304" pitchFamily="18" charset="0"/>
                        </a:rPr>
                        <a:t>пт</a:t>
                      </a:r>
                      <a:r>
                        <a:rPr lang="ru-RU" sz="1200" b="0" dirty="0">
                          <a:solidFill>
                            <a:schemeClr val="tx1"/>
                          </a:solidFill>
                          <a:effectLst/>
                          <a:latin typeface="Poboto mono"/>
                          <a:ea typeface="Calibri"/>
                          <a:cs typeface="Times New Roman" panose="02020603050405020304" pitchFamily="18" charset="0"/>
                        </a:rPr>
                        <a:t>)</a:t>
                      </a:r>
                    </a:p>
                  </a:txBody>
                  <a:tcPr marL="57235" marR="57235" marT="0" marB="0" anchor="ctr"/>
                </a:tc>
                <a:tc>
                  <a:txBody>
                    <a:bodyPr/>
                    <a:lstStyle/>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по всем учебным предметам </a:t>
                      </a:r>
                    </a:p>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(кроме русского языка и математики)</a:t>
                      </a:r>
                    </a:p>
                  </a:txBody>
                  <a:tcPr marL="57235" marR="57235" marT="0" marB="0" anchor="ctr"/>
                </a:tc>
                <a:tc>
                  <a:txBody>
                    <a:bodyPr/>
                    <a:lstStyle/>
                    <a:p>
                      <a:pPr algn="ctr">
                        <a:lnSpc>
                          <a:spcPct val="107000"/>
                        </a:lnSpc>
                        <a:spcAft>
                          <a:spcPts val="0"/>
                        </a:spcAft>
                      </a:pPr>
                      <a:r>
                        <a:rPr lang="ru-RU" sz="1800" b="1" dirty="0" smtClean="0">
                          <a:solidFill>
                            <a:schemeClr val="accent6">
                              <a:lumMod val="75000"/>
                            </a:schemeClr>
                          </a:solidFill>
                          <a:effectLst/>
                          <a:latin typeface="Poboto mono"/>
                          <a:ea typeface="Calibri"/>
                          <a:cs typeface="Times New Roman" panose="02020603050405020304" pitchFamily="18" charset="0"/>
                        </a:rPr>
                        <a:t>Обществознание</a:t>
                      </a:r>
                      <a:r>
                        <a:rPr lang="ru-RU" sz="1200" dirty="0" smtClean="0">
                          <a:solidFill>
                            <a:schemeClr val="tx1"/>
                          </a:solidFill>
                          <a:effectLst/>
                          <a:latin typeface="Poboto mono"/>
                          <a:ea typeface="Calibri"/>
                          <a:cs typeface="Times New Roman" panose="02020603050405020304" pitchFamily="18" charset="0"/>
                        </a:rPr>
                        <a:t>, </a:t>
                      </a:r>
                      <a:r>
                        <a:rPr lang="ru-RU" sz="1300" dirty="0" smtClean="0">
                          <a:solidFill>
                            <a:srgbClr val="C00000"/>
                          </a:solidFill>
                          <a:effectLst/>
                          <a:latin typeface="Poboto mono"/>
                          <a:ea typeface="Calibri"/>
                          <a:cs typeface="Times New Roman" panose="02020603050405020304" pitchFamily="18" charset="0"/>
                        </a:rPr>
                        <a:t>информатика, </a:t>
                      </a:r>
                    </a:p>
                    <a:p>
                      <a:pPr algn="ctr">
                        <a:lnSpc>
                          <a:spcPct val="107000"/>
                        </a:lnSpc>
                        <a:spcAft>
                          <a:spcPts val="0"/>
                        </a:spcAft>
                      </a:pPr>
                      <a:r>
                        <a:rPr lang="ru-RU" sz="1200" dirty="0" smtClean="0">
                          <a:solidFill>
                            <a:schemeClr val="tx1"/>
                          </a:solidFill>
                          <a:effectLst/>
                          <a:latin typeface="Poboto mono"/>
                          <a:ea typeface="Calibri"/>
                          <a:cs typeface="Times New Roman" panose="02020603050405020304" pitchFamily="18" charset="0"/>
                        </a:rPr>
                        <a:t>биология,</a:t>
                      </a:r>
                      <a:r>
                        <a:rPr lang="ru-RU" sz="1200" baseline="0" dirty="0" smtClean="0">
                          <a:solidFill>
                            <a:schemeClr val="tx1"/>
                          </a:solidFill>
                          <a:effectLst/>
                          <a:latin typeface="Poboto mono"/>
                          <a:ea typeface="Calibri"/>
                          <a:cs typeface="Times New Roman" panose="02020603050405020304" pitchFamily="18" charset="0"/>
                        </a:rPr>
                        <a:t> физика</a:t>
                      </a:r>
                      <a:endParaRPr lang="ru-RU" sz="1200" dirty="0">
                        <a:solidFill>
                          <a:schemeClr val="tx1"/>
                        </a:solidFill>
                        <a:effectLst/>
                        <a:latin typeface="Poboto mono"/>
                        <a:ea typeface="Calibri"/>
                        <a:cs typeface="Times New Roman" panose="02020603050405020304" pitchFamily="18" charset="0"/>
                      </a:endParaRPr>
                    </a:p>
                  </a:txBody>
                  <a:tcPr marL="57235" marR="57235" marT="0" marB="0" anchor="ctr"/>
                </a:tc>
              </a:tr>
              <a:tr h="370840">
                <a:tc>
                  <a:txBody>
                    <a:bodyPr/>
                    <a:lstStyle/>
                    <a:p>
                      <a:pPr algn="ctr">
                        <a:lnSpc>
                          <a:spcPct val="107000"/>
                        </a:lnSpc>
                        <a:spcAft>
                          <a:spcPts val="0"/>
                        </a:spcAft>
                      </a:pPr>
                      <a:r>
                        <a:rPr lang="ru-RU" sz="1200" b="0" dirty="0">
                          <a:solidFill>
                            <a:schemeClr val="tx1"/>
                          </a:solidFill>
                          <a:effectLst/>
                          <a:latin typeface="Poboto mono"/>
                          <a:ea typeface="Calibri"/>
                          <a:cs typeface="Times New Roman" panose="02020603050405020304" pitchFamily="18" charset="0"/>
                        </a:rPr>
                        <a:t>6 июня (</a:t>
                      </a:r>
                      <a:r>
                        <a:rPr lang="ru-RU" sz="1200" b="0" dirty="0" err="1">
                          <a:solidFill>
                            <a:schemeClr val="tx1"/>
                          </a:solidFill>
                          <a:effectLst/>
                          <a:latin typeface="Poboto mono"/>
                          <a:ea typeface="Calibri"/>
                          <a:cs typeface="Times New Roman" panose="02020603050405020304" pitchFamily="18" charset="0"/>
                        </a:rPr>
                        <a:t>сб</a:t>
                      </a:r>
                      <a:r>
                        <a:rPr lang="ru-RU" sz="1200" b="0" dirty="0">
                          <a:solidFill>
                            <a:schemeClr val="tx1"/>
                          </a:solidFill>
                          <a:effectLst/>
                          <a:latin typeface="Poboto mono"/>
                          <a:ea typeface="Calibri"/>
                          <a:cs typeface="Times New Roman" panose="02020603050405020304" pitchFamily="18" charset="0"/>
                        </a:rPr>
                        <a:t>)</a:t>
                      </a:r>
                    </a:p>
                  </a:txBody>
                  <a:tcPr marL="57235" marR="57235" marT="0" marB="0" anchor="ctr"/>
                </a:tc>
                <a:tc>
                  <a:txBody>
                    <a:bodyPr/>
                    <a:lstStyle/>
                    <a:p>
                      <a:pPr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Иностранный язык, информатика</a:t>
                      </a:r>
                    </a:p>
                  </a:txBody>
                  <a:tcPr marL="57235" marR="57235" marT="0" marB="0" anchor="ctr"/>
                </a:tc>
                <a:tc>
                  <a:txBody>
                    <a:bodyPr/>
                    <a:lstStyle/>
                    <a:p>
                      <a:pPr marL="0" marR="0" indent="0" algn="ctr" defTabSz="914400" rtl="0" eaLnBrk="1" fontAlgn="auto" latinLnBrk="0" hangingPunct="1">
                        <a:lnSpc>
                          <a:spcPct val="107000"/>
                        </a:lnSpc>
                        <a:spcBef>
                          <a:spcPts val="0"/>
                        </a:spcBef>
                        <a:spcAft>
                          <a:spcPts val="0"/>
                        </a:spcAft>
                        <a:buClrTx/>
                        <a:buSzTx/>
                        <a:buFontTx/>
                        <a:buNone/>
                        <a:tabLst/>
                        <a:defRPr/>
                      </a:pPr>
                      <a:r>
                        <a:rPr lang="ru-RU" sz="1200" b="1" kern="1200" dirty="0" smtClean="0">
                          <a:solidFill>
                            <a:schemeClr val="tx1"/>
                          </a:solidFill>
                          <a:effectLst/>
                          <a:latin typeface="Poboto mono"/>
                          <a:ea typeface="Calibri"/>
                          <a:cs typeface="Times New Roman" panose="02020603050405020304" pitchFamily="18" charset="0"/>
                        </a:rPr>
                        <a:t>Иностранный язык, </a:t>
                      </a:r>
                      <a:r>
                        <a:rPr lang="ru-RU" sz="1800" b="1" kern="1200" dirty="0" smtClean="0">
                          <a:solidFill>
                            <a:schemeClr val="accent6">
                              <a:lumMod val="75000"/>
                            </a:schemeClr>
                          </a:solidFill>
                          <a:effectLst/>
                          <a:latin typeface="Poboto mono"/>
                          <a:ea typeface="Calibri"/>
                          <a:cs typeface="Times New Roman" panose="02020603050405020304" pitchFamily="18" charset="0"/>
                        </a:rPr>
                        <a:t>информатика</a:t>
                      </a:r>
                      <a:r>
                        <a:rPr lang="ru-RU" sz="1200" b="1" dirty="0">
                          <a:solidFill>
                            <a:schemeClr val="tx1"/>
                          </a:solidFill>
                          <a:effectLst/>
                          <a:latin typeface="Poboto mono"/>
                          <a:ea typeface="Calibri"/>
                          <a:cs typeface="Times New Roman" panose="02020603050405020304" pitchFamily="18" charset="0"/>
                        </a:rPr>
                        <a:t> </a:t>
                      </a:r>
                    </a:p>
                  </a:txBody>
                  <a:tcPr marL="57235" marR="57235" marT="0" marB="0" anchor="ctr"/>
                </a:tc>
              </a:tr>
              <a:tr h="370840">
                <a:tc>
                  <a:txBody>
                    <a:bodyPr/>
                    <a:lstStyle/>
                    <a:p>
                      <a:pPr algn="ctr">
                        <a:lnSpc>
                          <a:spcPct val="107000"/>
                        </a:lnSpc>
                        <a:spcAft>
                          <a:spcPts val="0"/>
                        </a:spcAft>
                      </a:pPr>
                      <a:r>
                        <a:rPr lang="ru-RU" sz="1200" b="0" dirty="0">
                          <a:solidFill>
                            <a:schemeClr val="tx1"/>
                          </a:solidFill>
                          <a:effectLst/>
                          <a:latin typeface="Poboto mono"/>
                          <a:ea typeface="Calibri"/>
                          <a:cs typeface="Times New Roman" panose="02020603050405020304" pitchFamily="18" charset="0"/>
                        </a:rPr>
                        <a:t>9 июня (</a:t>
                      </a:r>
                      <a:r>
                        <a:rPr lang="ru-RU" sz="1200" b="0" dirty="0" err="1">
                          <a:solidFill>
                            <a:schemeClr val="tx1"/>
                          </a:solidFill>
                          <a:effectLst/>
                          <a:latin typeface="Poboto mono"/>
                          <a:ea typeface="Calibri"/>
                          <a:cs typeface="Times New Roman" panose="02020603050405020304" pitchFamily="18" charset="0"/>
                        </a:rPr>
                        <a:t>вт</a:t>
                      </a:r>
                      <a:r>
                        <a:rPr lang="ru-RU" sz="1200" b="0" dirty="0">
                          <a:solidFill>
                            <a:schemeClr val="tx1"/>
                          </a:solidFill>
                          <a:effectLst/>
                          <a:latin typeface="Poboto mono"/>
                          <a:ea typeface="Calibri"/>
                          <a:cs typeface="Times New Roman" panose="02020603050405020304" pitchFamily="18" charset="0"/>
                        </a:rPr>
                        <a:t>)</a:t>
                      </a:r>
                    </a:p>
                  </a:txBody>
                  <a:tcPr marL="57235" marR="57235" marT="0" marB="0" anchor="ctr"/>
                </a:tc>
                <a:tc>
                  <a:txBody>
                    <a:bodyPr/>
                    <a:lstStyle/>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Русский язык</a:t>
                      </a:r>
                    </a:p>
                  </a:txBody>
                  <a:tcPr marL="57235" marR="57235" marT="0" marB="0" anchor="ctr"/>
                </a:tc>
                <a:tc>
                  <a:txBody>
                    <a:bodyPr/>
                    <a:lstStyle/>
                    <a:p>
                      <a:pPr marL="1905" algn="ctr">
                        <a:lnSpc>
                          <a:spcPct val="107000"/>
                        </a:lnSpc>
                        <a:spcAft>
                          <a:spcPts val="0"/>
                        </a:spcAft>
                      </a:pPr>
                      <a:r>
                        <a:rPr lang="ru-RU" sz="1200" b="1" dirty="0">
                          <a:solidFill>
                            <a:schemeClr val="tx1"/>
                          </a:solidFill>
                          <a:effectLst/>
                          <a:latin typeface="Poboto mono"/>
                          <a:ea typeface="Calibri"/>
                          <a:cs typeface="Times New Roman" panose="02020603050405020304" pitchFamily="18" charset="0"/>
                        </a:rPr>
                        <a:t>Русский язык </a:t>
                      </a:r>
                    </a:p>
                  </a:txBody>
                  <a:tcPr marL="57235" marR="57235" marT="0" marB="0" anchor="ctr"/>
                </a:tc>
              </a:tr>
              <a:tr h="370840">
                <a:tc>
                  <a:txBody>
                    <a:bodyPr/>
                    <a:lstStyle/>
                    <a:p>
                      <a:pPr algn="ctr">
                        <a:lnSpc>
                          <a:spcPct val="107000"/>
                        </a:lnSpc>
                        <a:spcAft>
                          <a:spcPts val="0"/>
                        </a:spcAft>
                      </a:pPr>
                      <a:r>
                        <a:rPr lang="ru-RU" sz="1200" b="0" dirty="0">
                          <a:solidFill>
                            <a:schemeClr val="tx1"/>
                          </a:solidFill>
                          <a:effectLst/>
                          <a:latin typeface="Poboto mono"/>
                          <a:ea typeface="Calibri"/>
                          <a:cs typeface="Times New Roman" panose="02020603050405020304" pitchFamily="18" charset="0"/>
                        </a:rPr>
                        <a:t>16 июня (</a:t>
                      </a:r>
                      <a:r>
                        <a:rPr lang="ru-RU" sz="1200" b="0" dirty="0" err="1">
                          <a:solidFill>
                            <a:schemeClr val="tx1"/>
                          </a:solidFill>
                          <a:effectLst/>
                          <a:latin typeface="Poboto mono"/>
                          <a:ea typeface="Calibri"/>
                          <a:cs typeface="Times New Roman" panose="02020603050405020304" pitchFamily="18" charset="0"/>
                        </a:rPr>
                        <a:t>вт</a:t>
                      </a:r>
                      <a:r>
                        <a:rPr lang="ru-RU" sz="1200" b="0" dirty="0">
                          <a:solidFill>
                            <a:schemeClr val="tx1"/>
                          </a:solidFill>
                          <a:effectLst/>
                          <a:latin typeface="Poboto mono"/>
                          <a:ea typeface="Calibri"/>
                          <a:cs typeface="Times New Roman" panose="02020603050405020304" pitchFamily="18" charset="0"/>
                        </a:rPr>
                        <a:t>)</a:t>
                      </a:r>
                    </a:p>
                  </a:txBody>
                  <a:tcPr marL="57235" marR="57235" marT="0" marB="0" anchor="ctr"/>
                </a:tc>
                <a:tc>
                  <a:txBody>
                    <a:bodyPr/>
                    <a:lstStyle/>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по всем учебным предметам </a:t>
                      </a:r>
                    </a:p>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(кроме русского языка и математики)</a:t>
                      </a:r>
                    </a:p>
                  </a:txBody>
                  <a:tcPr marL="57235" marR="57235" marT="0" marB="0" anchor="ctr"/>
                </a:tc>
                <a:tc>
                  <a:txBody>
                    <a:bodyPr/>
                    <a:lstStyle/>
                    <a:p>
                      <a:pPr algn="ctr">
                        <a:lnSpc>
                          <a:spcPct val="107000"/>
                        </a:lnSpc>
                        <a:spcAft>
                          <a:spcPts val="0"/>
                        </a:spcAft>
                      </a:pPr>
                      <a:r>
                        <a:rPr lang="ru-RU" sz="1800" b="1" kern="1200" dirty="0" smtClean="0">
                          <a:solidFill>
                            <a:schemeClr val="accent6">
                              <a:lumMod val="75000"/>
                            </a:schemeClr>
                          </a:solidFill>
                          <a:effectLst/>
                          <a:latin typeface="Poboto mono"/>
                          <a:ea typeface="Calibri"/>
                          <a:cs typeface="Times New Roman" panose="02020603050405020304" pitchFamily="18" charset="0"/>
                        </a:rPr>
                        <a:t>География</a:t>
                      </a:r>
                      <a:r>
                        <a:rPr lang="ru-RU" sz="1200" b="1" kern="1200" dirty="0" smtClean="0">
                          <a:solidFill>
                            <a:schemeClr val="tx1"/>
                          </a:solidFill>
                          <a:effectLst/>
                          <a:latin typeface="Poboto mono"/>
                          <a:ea typeface="Calibri"/>
                          <a:cs typeface="Times New Roman" panose="02020603050405020304" pitchFamily="18" charset="0"/>
                        </a:rPr>
                        <a:t>, </a:t>
                      </a:r>
                      <a:r>
                        <a:rPr lang="ru-RU" sz="1200" dirty="0" smtClean="0">
                          <a:solidFill>
                            <a:srgbClr val="C00000"/>
                          </a:solidFill>
                          <a:effectLst/>
                          <a:latin typeface="Poboto mono"/>
                          <a:ea typeface="Calibri"/>
                          <a:cs typeface="Times New Roman" panose="02020603050405020304" pitchFamily="18" charset="0"/>
                        </a:rPr>
                        <a:t>информатика, </a:t>
                      </a:r>
                      <a:r>
                        <a:rPr lang="ru-RU" sz="1200" dirty="0" smtClean="0">
                          <a:solidFill>
                            <a:schemeClr val="tx1"/>
                          </a:solidFill>
                          <a:effectLst/>
                          <a:latin typeface="Poboto mono"/>
                          <a:ea typeface="Calibri"/>
                          <a:cs typeface="Times New Roman" panose="02020603050405020304" pitchFamily="18" charset="0"/>
                        </a:rPr>
                        <a:t>история</a:t>
                      </a:r>
                      <a:r>
                        <a:rPr lang="ru-RU" sz="1200" dirty="0" smtClean="0">
                          <a:solidFill>
                            <a:schemeClr val="tx1"/>
                          </a:solidFill>
                          <a:effectLst/>
                          <a:latin typeface="Poboto mono"/>
                          <a:ea typeface="Calibri"/>
                          <a:cs typeface="Times New Roman" panose="02020603050405020304" pitchFamily="18" charset="0"/>
                        </a:rPr>
                        <a:t>, </a:t>
                      </a:r>
                    </a:p>
                    <a:p>
                      <a:pPr algn="ctr">
                        <a:lnSpc>
                          <a:spcPct val="107000"/>
                        </a:lnSpc>
                        <a:spcAft>
                          <a:spcPts val="0"/>
                        </a:spcAft>
                      </a:pPr>
                      <a:r>
                        <a:rPr lang="ru-RU" sz="1200" dirty="0" smtClean="0">
                          <a:solidFill>
                            <a:schemeClr val="tx1"/>
                          </a:solidFill>
                          <a:effectLst/>
                          <a:latin typeface="Poboto mono"/>
                          <a:ea typeface="Calibri"/>
                          <a:cs typeface="Times New Roman" panose="02020603050405020304" pitchFamily="18" charset="0"/>
                        </a:rPr>
                        <a:t>литература, </a:t>
                      </a:r>
                      <a:r>
                        <a:rPr lang="ru-RU" sz="1200" dirty="0" smtClean="0">
                          <a:solidFill>
                            <a:schemeClr val="tx1"/>
                          </a:solidFill>
                          <a:effectLst/>
                          <a:latin typeface="Poboto mono"/>
                          <a:ea typeface="Calibri"/>
                          <a:cs typeface="Times New Roman" panose="02020603050405020304" pitchFamily="18" charset="0"/>
                        </a:rPr>
                        <a:t>химия, иностранный язык</a:t>
                      </a:r>
                      <a:endParaRPr lang="ru-RU" sz="1200" dirty="0">
                        <a:solidFill>
                          <a:schemeClr val="tx1"/>
                        </a:solidFill>
                        <a:effectLst/>
                        <a:latin typeface="Poboto mono"/>
                        <a:ea typeface="Calibri"/>
                        <a:cs typeface="Times New Roman" panose="02020603050405020304" pitchFamily="18" charset="0"/>
                      </a:endParaRPr>
                    </a:p>
                  </a:txBody>
                  <a:tcPr marL="57235" marR="57235" marT="0" marB="0" anchor="ctr"/>
                </a:tc>
              </a:tr>
              <a:tr h="370840">
                <a:tc>
                  <a:txBody>
                    <a:bodyPr/>
                    <a:lstStyle/>
                    <a:p>
                      <a:pPr algn="ctr">
                        <a:lnSpc>
                          <a:spcPct val="107000"/>
                        </a:lnSpc>
                        <a:spcAft>
                          <a:spcPts val="0"/>
                        </a:spcAft>
                      </a:pPr>
                      <a:r>
                        <a:rPr lang="ru-RU" sz="1200" b="0" dirty="0">
                          <a:solidFill>
                            <a:schemeClr val="tx1"/>
                          </a:solidFill>
                          <a:effectLst/>
                          <a:latin typeface="Poboto mono"/>
                          <a:ea typeface="Calibri"/>
                          <a:cs typeface="Times New Roman" panose="02020603050405020304" pitchFamily="18" charset="0"/>
                        </a:rPr>
                        <a:t>19 июня (</a:t>
                      </a:r>
                      <a:r>
                        <a:rPr lang="ru-RU" sz="1200" b="0" dirty="0" err="1">
                          <a:solidFill>
                            <a:schemeClr val="tx1"/>
                          </a:solidFill>
                          <a:effectLst/>
                          <a:latin typeface="Poboto mono"/>
                          <a:ea typeface="Calibri"/>
                          <a:cs typeface="Times New Roman" panose="02020603050405020304" pitchFamily="18" charset="0"/>
                        </a:rPr>
                        <a:t>пт</a:t>
                      </a:r>
                      <a:r>
                        <a:rPr lang="ru-RU" sz="1200" b="0" dirty="0">
                          <a:solidFill>
                            <a:schemeClr val="tx1"/>
                          </a:solidFill>
                          <a:effectLst/>
                          <a:latin typeface="Poboto mono"/>
                          <a:ea typeface="Calibri"/>
                          <a:cs typeface="Times New Roman" panose="02020603050405020304" pitchFamily="18" charset="0"/>
                        </a:rPr>
                        <a:t>)</a:t>
                      </a:r>
                    </a:p>
                  </a:txBody>
                  <a:tcPr marL="57235" marR="57235" marT="0" marB="0" anchor="ctr"/>
                </a:tc>
                <a:tc>
                  <a:txBody>
                    <a:bodyPr/>
                    <a:lstStyle/>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по всем учебным предметам </a:t>
                      </a:r>
                    </a:p>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(кроме русского языка и математики)</a:t>
                      </a:r>
                    </a:p>
                  </a:txBody>
                  <a:tcPr marL="57235" marR="57235" marT="0" marB="0" anchor="ctr"/>
                </a:tc>
                <a:tc>
                  <a:txBody>
                    <a:bodyPr/>
                    <a:lstStyle/>
                    <a:p>
                      <a:pPr marL="1905" algn="ctr">
                        <a:lnSpc>
                          <a:spcPct val="107000"/>
                        </a:lnSpc>
                        <a:spcAft>
                          <a:spcPts val="0"/>
                        </a:spcAft>
                      </a:pPr>
                      <a:r>
                        <a:rPr lang="ru-RU" sz="1200" b="1" dirty="0" smtClean="0">
                          <a:solidFill>
                            <a:schemeClr val="tx1"/>
                          </a:solidFill>
                          <a:effectLst/>
                          <a:latin typeface="Poboto mono"/>
                          <a:ea typeface="Calibri"/>
                          <a:cs typeface="Times New Roman" panose="02020603050405020304" pitchFamily="18" charset="0"/>
                        </a:rPr>
                        <a:t>по всем учебным предметам </a:t>
                      </a:r>
                    </a:p>
                    <a:p>
                      <a:pPr marL="1905" algn="ctr">
                        <a:lnSpc>
                          <a:spcPct val="107000"/>
                        </a:lnSpc>
                        <a:spcAft>
                          <a:spcPts val="0"/>
                        </a:spcAft>
                      </a:pPr>
                      <a:r>
                        <a:rPr lang="ru-RU" sz="1200" dirty="0" smtClean="0">
                          <a:solidFill>
                            <a:schemeClr val="tx1"/>
                          </a:solidFill>
                          <a:effectLst/>
                          <a:latin typeface="Poboto mono"/>
                          <a:ea typeface="Calibri"/>
                          <a:cs typeface="Times New Roman" panose="02020603050405020304" pitchFamily="18" charset="0"/>
                        </a:rPr>
                        <a:t>(кроме русского языка и математики)</a:t>
                      </a:r>
                      <a:r>
                        <a:rPr lang="ru-RU" sz="1200" dirty="0">
                          <a:solidFill>
                            <a:schemeClr val="tx1"/>
                          </a:solidFill>
                          <a:effectLst/>
                          <a:latin typeface="Poboto mono"/>
                          <a:ea typeface="Calibri"/>
                          <a:cs typeface="Times New Roman" panose="02020603050405020304" pitchFamily="18" charset="0"/>
                        </a:rPr>
                        <a:t> </a:t>
                      </a:r>
                    </a:p>
                  </a:txBody>
                  <a:tcPr marL="57235" marR="57235" marT="0" marB="0" anchor="ctr"/>
                </a:tc>
              </a:tr>
              <a:tr h="370840">
                <a:tc>
                  <a:txBody>
                    <a:bodyPr/>
                    <a:lstStyle/>
                    <a:p>
                      <a:pPr algn="ctr">
                        <a:lnSpc>
                          <a:spcPct val="107000"/>
                        </a:lnSpc>
                        <a:spcAft>
                          <a:spcPts val="0"/>
                        </a:spcAft>
                      </a:pPr>
                      <a:r>
                        <a:rPr lang="ru-RU" sz="1200" b="0" dirty="0">
                          <a:solidFill>
                            <a:schemeClr val="tx1"/>
                          </a:solidFill>
                          <a:effectLst/>
                          <a:latin typeface="Poboto mono"/>
                          <a:ea typeface="Calibri"/>
                          <a:cs typeface="Times New Roman" panose="02020603050405020304" pitchFamily="18" charset="0"/>
                        </a:rPr>
                        <a:t>29 июня (</a:t>
                      </a:r>
                      <a:r>
                        <a:rPr lang="ru-RU" sz="1200" b="0" dirty="0" err="1">
                          <a:solidFill>
                            <a:schemeClr val="tx1"/>
                          </a:solidFill>
                          <a:effectLst/>
                          <a:latin typeface="Poboto mono"/>
                          <a:ea typeface="Calibri"/>
                          <a:cs typeface="Times New Roman" panose="02020603050405020304" pitchFamily="18" charset="0"/>
                        </a:rPr>
                        <a:t>пн</a:t>
                      </a:r>
                      <a:r>
                        <a:rPr lang="ru-RU" sz="1200" b="0" dirty="0">
                          <a:solidFill>
                            <a:schemeClr val="tx1"/>
                          </a:solidFill>
                          <a:effectLst/>
                          <a:latin typeface="Poboto mono"/>
                          <a:ea typeface="Calibri"/>
                          <a:cs typeface="Times New Roman" panose="02020603050405020304" pitchFamily="18" charset="0"/>
                        </a:rPr>
                        <a:t>)</a:t>
                      </a:r>
                    </a:p>
                  </a:txBody>
                  <a:tcPr marL="57235" marR="57235" marT="0" marB="0" anchor="ctr"/>
                </a:tc>
                <a:tc>
                  <a:txBody>
                    <a:bodyPr/>
                    <a:lstStyle/>
                    <a:p>
                      <a:pPr marL="1905" algn="ctr">
                        <a:lnSpc>
                          <a:spcPct val="107000"/>
                        </a:lnSpc>
                        <a:spcAft>
                          <a:spcPts val="0"/>
                        </a:spcAft>
                      </a:pPr>
                      <a:r>
                        <a:rPr lang="ru-RU" sz="1200" b="1" i="1" dirty="0">
                          <a:solidFill>
                            <a:schemeClr val="tx1"/>
                          </a:solidFill>
                          <a:effectLst/>
                          <a:latin typeface="Poboto mono"/>
                          <a:ea typeface="Calibri"/>
                          <a:cs typeface="Times New Roman" panose="02020603050405020304" pitchFamily="18" charset="0"/>
                        </a:rPr>
                        <a:t>Резерв:</a:t>
                      </a:r>
                      <a:r>
                        <a:rPr lang="ru-RU" sz="1200" dirty="0">
                          <a:solidFill>
                            <a:schemeClr val="tx1"/>
                          </a:solidFill>
                          <a:effectLst/>
                          <a:latin typeface="Poboto mono"/>
                          <a:ea typeface="Calibri"/>
                          <a:cs typeface="Times New Roman" panose="02020603050405020304" pitchFamily="18" charset="0"/>
                        </a:rPr>
                        <a:t> математика</a:t>
                      </a:r>
                    </a:p>
                  </a:txBody>
                  <a:tcPr marL="57235" marR="57235" marT="0" marB="0" anchor="ctr"/>
                </a:tc>
                <a:tc>
                  <a:txBody>
                    <a:bodyPr/>
                    <a:lstStyle/>
                    <a:p>
                      <a:pPr marL="1905" algn="ctr">
                        <a:lnSpc>
                          <a:spcPct val="107000"/>
                        </a:lnSpc>
                        <a:spcAft>
                          <a:spcPts val="0"/>
                        </a:spcAft>
                      </a:pPr>
                      <a:r>
                        <a:rPr lang="ru-RU" sz="1200" b="1" i="1" dirty="0">
                          <a:solidFill>
                            <a:schemeClr val="tx1"/>
                          </a:solidFill>
                          <a:effectLst/>
                          <a:latin typeface="Poboto mono"/>
                          <a:ea typeface="Calibri"/>
                          <a:cs typeface="Times New Roman" panose="02020603050405020304" pitchFamily="18" charset="0"/>
                        </a:rPr>
                        <a:t>Резерв:</a:t>
                      </a:r>
                      <a:r>
                        <a:rPr lang="ru-RU" sz="1200" dirty="0">
                          <a:solidFill>
                            <a:schemeClr val="tx1"/>
                          </a:solidFill>
                          <a:effectLst/>
                          <a:latin typeface="Poboto mono"/>
                          <a:ea typeface="Calibri"/>
                          <a:cs typeface="Times New Roman" panose="02020603050405020304" pitchFamily="18" charset="0"/>
                        </a:rPr>
                        <a:t> </a:t>
                      </a:r>
                      <a:r>
                        <a:rPr lang="ru-RU" sz="1200" b="1" dirty="0">
                          <a:solidFill>
                            <a:schemeClr val="tx1"/>
                          </a:solidFill>
                          <a:effectLst/>
                          <a:latin typeface="Poboto mono"/>
                          <a:ea typeface="Calibri"/>
                          <a:cs typeface="Times New Roman" panose="02020603050405020304" pitchFamily="18" charset="0"/>
                        </a:rPr>
                        <a:t>математика</a:t>
                      </a:r>
                    </a:p>
                  </a:txBody>
                  <a:tcPr marL="57235" marR="57235" marT="0" marB="0" anchor="ctr"/>
                </a:tc>
              </a:tr>
              <a:tr h="370840">
                <a:tc>
                  <a:txBody>
                    <a:bodyPr/>
                    <a:lstStyle/>
                    <a:p>
                      <a:pPr algn="ctr">
                        <a:lnSpc>
                          <a:spcPct val="107000"/>
                        </a:lnSpc>
                        <a:spcAft>
                          <a:spcPts val="0"/>
                        </a:spcAft>
                      </a:pPr>
                      <a:r>
                        <a:rPr lang="ru-RU" sz="1200" b="0" dirty="0">
                          <a:solidFill>
                            <a:schemeClr val="tx1"/>
                          </a:solidFill>
                          <a:effectLst/>
                          <a:latin typeface="Poboto mono"/>
                          <a:ea typeface="Calibri"/>
                          <a:cs typeface="Times New Roman" panose="02020603050405020304" pitchFamily="18" charset="0"/>
                        </a:rPr>
                        <a:t>2 июля (</a:t>
                      </a:r>
                      <a:r>
                        <a:rPr lang="ru-RU" sz="1200" b="0" dirty="0" err="1">
                          <a:solidFill>
                            <a:schemeClr val="tx1"/>
                          </a:solidFill>
                          <a:effectLst/>
                          <a:latin typeface="Poboto mono"/>
                          <a:ea typeface="Calibri"/>
                          <a:cs typeface="Times New Roman" panose="02020603050405020304" pitchFamily="18" charset="0"/>
                        </a:rPr>
                        <a:t>чт</a:t>
                      </a:r>
                      <a:r>
                        <a:rPr lang="ru-RU" sz="1200" b="0" dirty="0">
                          <a:solidFill>
                            <a:schemeClr val="tx1"/>
                          </a:solidFill>
                          <a:effectLst/>
                          <a:latin typeface="Poboto mono"/>
                          <a:ea typeface="Calibri"/>
                          <a:cs typeface="Times New Roman" panose="02020603050405020304" pitchFamily="18" charset="0"/>
                        </a:rPr>
                        <a:t>)</a:t>
                      </a:r>
                    </a:p>
                  </a:txBody>
                  <a:tcPr marL="57235" marR="57235" marT="0" marB="0" anchor="ctr"/>
                </a:tc>
                <a:tc>
                  <a:txBody>
                    <a:bodyPr/>
                    <a:lstStyle/>
                    <a:p>
                      <a:pPr marL="1905" algn="ctr">
                        <a:lnSpc>
                          <a:spcPct val="107000"/>
                        </a:lnSpc>
                        <a:spcAft>
                          <a:spcPts val="0"/>
                        </a:spcAft>
                        <a:tabLst>
                          <a:tab pos="2937510" algn="r"/>
                        </a:tabLst>
                      </a:pPr>
                      <a:r>
                        <a:rPr lang="ru-RU" sz="1200" b="1" i="1" dirty="0">
                          <a:solidFill>
                            <a:schemeClr val="tx1"/>
                          </a:solidFill>
                          <a:effectLst/>
                          <a:latin typeface="Poboto mono"/>
                          <a:ea typeface="Calibri"/>
                          <a:cs typeface="Times New Roman" panose="02020603050405020304" pitchFamily="18" charset="0"/>
                        </a:rPr>
                        <a:t>Резерв:</a:t>
                      </a:r>
                      <a:r>
                        <a:rPr lang="ru-RU" sz="1200" dirty="0">
                          <a:solidFill>
                            <a:schemeClr val="tx1"/>
                          </a:solidFill>
                          <a:effectLst/>
                          <a:latin typeface="Poboto mono"/>
                          <a:ea typeface="Calibri"/>
                          <a:cs typeface="Times New Roman" panose="02020603050405020304" pitchFamily="18" charset="0"/>
                        </a:rPr>
                        <a:t> русский язык</a:t>
                      </a:r>
                    </a:p>
                  </a:txBody>
                  <a:tcPr marL="57235" marR="57235" marT="0" marB="0" anchor="ctr"/>
                </a:tc>
                <a:tc>
                  <a:txBody>
                    <a:bodyPr/>
                    <a:lstStyle/>
                    <a:p>
                      <a:pPr marL="1905" algn="ctr">
                        <a:lnSpc>
                          <a:spcPct val="107000"/>
                        </a:lnSpc>
                        <a:spcAft>
                          <a:spcPts val="0"/>
                        </a:spcAft>
                        <a:tabLst>
                          <a:tab pos="2937510" algn="r"/>
                        </a:tabLst>
                      </a:pPr>
                      <a:r>
                        <a:rPr lang="ru-RU" sz="1200" b="1" i="1" dirty="0">
                          <a:solidFill>
                            <a:schemeClr val="tx1"/>
                          </a:solidFill>
                          <a:effectLst/>
                          <a:latin typeface="Poboto mono"/>
                          <a:ea typeface="Calibri"/>
                          <a:cs typeface="Times New Roman" panose="02020603050405020304" pitchFamily="18" charset="0"/>
                        </a:rPr>
                        <a:t>Резерв:</a:t>
                      </a:r>
                      <a:r>
                        <a:rPr lang="ru-RU" sz="1200" dirty="0">
                          <a:solidFill>
                            <a:schemeClr val="tx1"/>
                          </a:solidFill>
                          <a:effectLst/>
                          <a:latin typeface="Poboto mono"/>
                          <a:ea typeface="Calibri"/>
                          <a:cs typeface="Times New Roman" panose="02020603050405020304" pitchFamily="18" charset="0"/>
                        </a:rPr>
                        <a:t> русский язык</a:t>
                      </a:r>
                    </a:p>
                  </a:txBody>
                  <a:tcPr marL="57235" marR="57235" marT="0" marB="0" anchor="ctr"/>
                </a:tc>
              </a:tr>
              <a:tr h="370840">
                <a:tc>
                  <a:txBody>
                    <a:bodyPr/>
                    <a:lstStyle/>
                    <a:p>
                      <a:pPr algn="ctr">
                        <a:lnSpc>
                          <a:spcPct val="107000"/>
                        </a:lnSpc>
                        <a:spcAft>
                          <a:spcPts val="0"/>
                        </a:spcAft>
                      </a:pPr>
                      <a:r>
                        <a:rPr lang="ru-RU" sz="1200" b="0" dirty="0">
                          <a:solidFill>
                            <a:schemeClr val="tx1"/>
                          </a:solidFill>
                          <a:effectLst/>
                          <a:latin typeface="Poboto mono"/>
                          <a:ea typeface="Calibri"/>
                          <a:cs typeface="Times New Roman" panose="02020603050405020304" pitchFamily="18" charset="0"/>
                        </a:rPr>
                        <a:t>3 июля (</a:t>
                      </a:r>
                      <a:r>
                        <a:rPr lang="ru-RU" sz="1200" b="0" dirty="0" err="1">
                          <a:solidFill>
                            <a:schemeClr val="tx1"/>
                          </a:solidFill>
                          <a:effectLst/>
                          <a:latin typeface="Poboto mono"/>
                          <a:ea typeface="Calibri"/>
                          <a:cs typeface="Times New Roman" panose="02020603050405020304" pitchFamily="18" charset="0"/>
                        </a:rPr>
                        <a:t>пт</a:t>
                      </a:r>
                      <a:r>
                        <a:rPr lang="ru-RU" sz="1200" b="0" dirty="0">
                          <a:solidFill>
                            <a:schemeClr val="tx1"/>
                          </a:solidFill>
                          <a:effectLst/>
                          <a:latin typeface="Poboto mono"/>
                          <a:ea typeface="Calibri"/>
                          <a:cs typeface="Times New Roman" panose="02020603050405020304" pitchFamily="18" charset="0"/>
                        </a:rPr>
                        <a:t>)</a:t>
                      </a:r>
                    </a:p>
                  </a:txBody>
                  <a:tcPr marL="57235" marR="57235" marT="0" marB="0" anchor="ctr"/>
                </a:tc>
                <a:tc>
                  <a:txBody>
                    <a:bodyPr/>
                    <a:lstStyle/>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по всем учебным предметам </a:t>
                      </a:r>
                    </a:p>
                    <a:p>
                      <a:pPr marL="1905"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(кроме русского языка и математики)</a:t>
                      </a:r>
                    </a:p>
                  </a:txBody>
                  <a:tcPr marL="57235" marR="57235" marT="0" marB="0" anchor="ctr"/>
                </a:tc>
                <a:tc>
                  <a:txBody>
                    <a:bodyPr/>
                    <a:lstStyle/>
                    <a:p>
                      <a:pPr algn="ctr">
                        <a:lnSpc>
                          <a:spcPct val="107000"/>
                        </a:lnSpc>
                        <a:spcAft>
                          <a:spcPts val="0"/>
                        </a:spcAft>
                      </a:pPr>
                      <a:r>
                        <a:rPr lang="ru-RU" sz="1200" b="1" dirty="0">
                          <a:solidFill>
                            <a:schemeClr val="tx1"/>
                          </a:solidFill>
                          <a:effectLst/>
                          <a:latin typeface="Poboto mono"/>
                          <a:ea typeface="Calibri"/>
                          <a:cs typeface="Times New Roman" panose="02020603050405020304" pitchFamily="18" charset="0"/>
                        </a:rPr>
                        <a:t>по всем учебным предметам </a:t>
                      </a:r>
                    </a:p>
                    <a:p>
                      <a:pPr algn="ctr">
                        <a:lnSpc>
                          <a:spcPct val="107000"/>
                        </a:lnSpc>
                        <a:spcAft>
                          <a:spcPts val="0"/>
                        </a:spcAft>
                      </a:pPr>
                      <a:r>
                        <a:rPr lang="ru-RU" sz="1200" dirty="0">
                          <a:solidFill>
                            <a:schemeClr val="tx1"/>
                          </a:solidFill>
                          <a:effectLst/>
                          <a:latin typeface="Poboto mono"/>
                          <a:ea typeface="Calibri"/>
                          <a:cs typeface="Times New Roman" panose="02020603050405020304" pitchFamily="18" charset="0"/>
                        </a:rPr>
                        <a:t>(кроме русского языка и математики)</a:t>
                      </a:r>
                    </a:p>
                  </a:txBody>
                  <a:tcPr marL="57235" marR="57235" marT="0" marB="0" anchor="ctr"/>
                </a:tc>
              </a:tr>
              <a:tr h="370840">
                <a:tc>
                  <a:txBody>
                    <a:bodyPr/>
                    <a:lstStyle/>
                    <a:p>
                      <a:pPr algn="ctr">
                        <a:lnSpc>
                          <a:spcPct val="107000"/>
                        </a:lnSpc>
                        <a:spcAft>
                          <a:spcPts val="0"/>
                        </a:spcAft>
                      </a:pPr>
                      <a:r>
                        <a:rPr lang="ru-RU" sz="1200" b="0" dirty="0">
                          <a:solidFill>
                            <a:schemeClr val="tx1"/>
                          </a:solidFill>
                          <a:effectLst/>
                          <a:latin typeface="Poboto mono"/>
                          <a:ea typeface="Calibri"/>
                          <a:cs typeface="Times New Roman" panose="02020603050405020304" pitchFamily="18" charset="0"/>
                        </a:rPr>
                        <a:t>6 июля (</a:t>
                      </a:r>
                      <a:r>
                        <a:rPr lang="ru-RU" sz="1200" b="0" dirty="0" err="1">
                          <a:solidFill>
                            <a:schemeClr val="tx1"/>
                          </a:solidFill>
                          <a:effectLst/>
                          <a:latin typeface="Poboto mono"/>
                          <a:ea typeface="Calibri"/>
                          <a:cs typeface="Times New Roman" panose="02020603050405020304" pitchFamily="18" charset="0"/>
                        </a:rPr>
                        <a:t>пн</a:t>
                      </a:r>
                      <a:r>
                        <a:rPr lang="ru-RU" sz="1200" b="0" dirty="0">
                          <a:solidFill>
                            <a:schemeClr val="tx1"/>
                          </a:solidFill>
                          <a:effectLst/>
                          <a:latin typeface="Poboto mono"/>
                          <a:ea typeface="Calibri"/>
                          <a:cs typeface="Times New Roman" panose="02020603050405020304" pitchFamily="18" charset="0"/>
                        </a:rPr>
                        <a:t>)</a:t>
                      </a:r>
                    </a:p>
                  </a:txBody>
                  <a:tcPr marL="57235" marR="57235" marT="0" marB="0" anchor="ctr"/>
                </a:tc>
                <a:tc>
                  <a:txBody>
                    <a:bodyPr/>
                    <a:lstStyle/>
                    <a:p>
                      <a:pPr marL="1905" algn="ctr">
                        <a:lnSpc>
                          <a:spcPct val="107000"/>
                        </a:lnSpc>
                        <a:spcAft>
                          <a:spcPts val="0"/>
                        </a:spcAft>
                      </a:pPr>
                      <a:r>
                        <a:rPr lang="ru-RU" sz="1200">
                          <a:solidFill>
                            <a:schemeClr val="tx1"/>
                          </a:solidFill>
                          <a:effectLst/>
                          <a:latin typeface="Poboto mono"/>
                          <a:ea typeface="Calibri"/>
                          <a:cs typeface="Times New Roman" panose="02020603050405020304" pitchFamily="18" charset="0"/>
                        </a:rPr>
                        <a:t>по всем учебным предметам (кроме русского языка и математики)</a:t>
                      </a:r>
                    </a:p>
                  </a:txBody>
                  <a:tcPr marL="57235" marR="57235" marT="0" marB="0" anchor="ctr"/>
                </a:tc>
                <a:tc>
                  <a:txBody>
                    <a:bodyPr/>
                    <a:lstStyle/>
                    <a:p>
                      <a:pPr algn="ctr">
                        <a:lnSpc>
                          <a:spcPct val="107000"/>
                        </a:lnSpc>
                        <a:spcAft>
                          <a:spcPts val="0"/>
                        </a:spcAft>
                      </a:pPr>
                      <a:r>
                        <a:rPr lang="ru-RU" sz="1200" b="1" dirty="0">
                          <a:solidFill>
                            <a:schemeClr val="tx1"/>
                          </a:solidFill>
                          <a:effectLst/>
                          <a:latin typeface="Poboto mono"/>
                          <a:ea typeface="Calibri"/>
                          <a:cs typeface="Times New Roman" panose="02020603050405020304" pitchFamily="18" charset="0"/>
                        </a:rPr>
                        <a:t>по всем учебным предметам </a:t>
                      </a:r>
                      <a:endParaRPr lang="ru-RU" sz="1200" b="1" dirty="0" smtClean="0">
                        <a:solidFill>
                          <a:schemeClr val="tx1"/>
                        </a:solidFill>
                        <a:effectLst/>
                        <a:latin typeface="Poboto mono"/>
                        <a:ea typeface="Calibri"/>
                        <a:cs typeface="Times New Roman" panose="02020603050405020304" pitchFamily="18" charset="0"/>
                      </a:endParaRPr>
                    </a:p>
                    <a:p>
                      <a:pPr algn="ctr">
                        <a:lnSpc>
                          <a:spcPct val="107000"/>
                        </a:lnSpc>
                        <a:spcAft>
                          <a:spcPts val="0"/>
                        </a:spcAft>
                      </a:pPr>
                      <a:r>
                        <a:rPr lang="ru-RU" sz="1200" dirty="0" smtClean="0">
                          <a:solidFill>
                            <a:schemeClr val="tx1"/>
                          </a:solidFill>
                          <a:effectLst/>
                          <a:latin typeface="Poboto mono"/>
                          <a:ea typeface="Calibri"/>
                          <a:cs typeface="Times New Roman" panose="02020603050405020304" pitchFamily="18" charset="0"/>
                        </a:rPr>
                        <a:t>(</a:t>
                      </a:r>
                      <a:r>
                        <a:rPr lang="ru-RU" sz="1200" dirty="0">
                          <a:solidFill>
                            <a:schemeClr val="tx1"/>
                          </a:solidFill>
                          <a:effectLst/>
                          <a:latin typeface="Poboto mono"/>
                          <a:ea typeface="Calibri"/>
                          <a:cs typeface="Times New Roman" panose="02020603050405020304" pitchFamily="18" charset="0"/>
                        </a:rPr>
                        <a:t>кроме русского языка и математики)</a:t>
                      </a:r>
                    </a:p>
                  </a:txBody>
                  <a:tcPr marL="57235" marR="57235" marT="0" marB="0" anchor="ctr"/>
                </a:tc>
              </a:tr>
            </a:tbl>
          </a:graphicData>
        </a:graphic>
      </p:graphicFrame>
    </p:spTree>
    <p:extLst>
      <p:ext uri="{BB962C8B-B14F-4D97-AF65-F5344CB8AC3E}">
        <p14:creationId xmlns:p14="http://schemas.microsoft.com/office/powerpoint/2010/main" val="621671809"/>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3</a:t>
            </a:fld>
            <a:endParaRPr lang="ru-RU" dirty="0"/>
          </a:p>
        </p:txBody>
      </p:sp>
      <p:sp>
        <p:nvSpPr>
          <p:cNvPr id="6" name="Заголовок 1">
            <a:extLst>
              <a:ext uri="{FF2B5EF4-FFF2-40B4-BE49-F238E27FC236}">
                <a16:creationId xmlns="" xmlns:a16="http://schemas.microsoft.com/office/drawing/2014/main" id="{9AFBBD66-6040-421F-815D-2185B4BCB6CA}"/>
              </a:ext>
            </a:extLst>
          </p:cNvPr>
          <p:cNvSpPr txBox="1">
            <a:spLocks/>
          </p:cNvSpPr>
          <p:nvPr/>
        </p:nvSpPr>
        <p:spPr>
          <a:xfrm>
            <a:off x="179512" y="123478"/>
            <a:ext cx="8856984" cy="4896544"/>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ru-RU" sz="1200" b="1" dirty="0">
              <a:solidFill>
                <a:srgbClr val="FF0000"/>
              </a:solidFill>
            </a:endParaRPr>
          </a:p>
          <a:p>
            <a:pPr algn="l"/>
            <a:r>
              <a:rPr lang="ru-RU" sz="1400" b="1" dirty="0" smtClean="0">
                <a:solidFill>
                  <a:srgbClr val="FF0000"/>
                </a:solidFill>
                <a:latin typeface="Poboto mono"/>
              </a:rPr>
              <a:t>Об </a:t>
            </a:r>
            <a:r>
              <a:rPr lang="ru-RU" sz="1400" b="1" dirty="0" smtClean="0">
                <a:solidFill>
                  <a:srgbClr val="FF0000"/>
                </a:solidFill>
                <a:latin typeface="Poboto mono"/>
              </a:rPr>
              <a:t>особенностях проведения </a:t>
            </a:r>
            <a:r>
              <a:rPr lang="ru-RU" sz="1400" b="1" dirty="0" smtClean="0">
                <a:solidFill>
                  <a:srgbClr val="FF0000"/>
                </a:solidFill>
                <a:latin typeface="Poboto mono"/>
              </a:rPr>
              <a:t>ГИА-2026</a:t>
            </a:r>
            <a:endParaRPr lang="ru-RU" sz="1400" b="1" dirty="0" smtClean="0">
              <a:solidFill>
                <a:srgbClr val="FF0000"/>
              </a:solidFill>
              <a:latin typeface="Poboto mono"/>
            </a:endParaRPr>
          </a:p>
          <a:p>
            <a:r>
              <a:rPr lang="ru-RU" sz="1400" b="1" dirty="0" smtClean="0">
                <a:solidFill>
                  <a:srgbClr val="002060"/>
                </a:solidFill>
              </a:rPr>
              <a:t>Постановление Правительства РФ от </a:t>
            </a:r>
            <a:r>
              <a:rPr lang="ru-RU" sz="1400" b="1" dirty="0" smtClean="0">
                <a:solidFill>
                  <a:srgbClr val="002060"/>
                </a:solidFill>
              </a:rPr>
              <a:t>10.02.2026 </a:t>
            </a:r>
            <a:r>
              <a:rPr lang="ru-RU" sz="1400" b="1" dirty="0" smtClean="0">
                <a:solidFill>
                  <a:srgbClr val="002060"/>
                </a:solidFill>
              </a:rPr>
              <a:t>№ </a:t>
            </a:r>
            <a:r>
              <a:rPr lang="ru-RU" sz="1400" b="1" dirty="0" smtClean="0">
                <a:solidFill>
                  <a:srgbClr val="002060"/>
                </a:solidFill>
              </a:rPr>
              <a:t>106</a:t>
            </a:r>
            <a:endParaRPr lang="ru-RU" sz="1400" b="1" dirty="0" smtClean="0">
              <a:solidFill>
                <a:srgbClr val="002060"/>
              </a:solidFill>
            </a:endParaRPr>
          </a:p>
          <a:p>
            <a:r>
              <a:rPr lang="ru-RU" sz="1400" b="1" dirty="0" smtClean="0">
                <a:solidFill>
                  <a:srgbClr val="002060"/>
                </a:solidFill>
              </a:rPr>
              <a:t>«Об особенностях проведения государственной итоговой аттестации и приема на обучение в </a:t>
            </a:r>
            <a:r>
              <a:rPr lang="ru-RU" sz="1400" b="1" dirty="0" smtClean="0">
                <a:solidFill>
                  <a:srgbClr val="002060"/>
                </a:solidFill>
              </a:rPr>
              <a:t>2026 </a:t>
            </a:r>
            <a:r>
              <a:rPr lang="ru-RU" sz="1400" b="1" dirty="0" smtClean="0">
                <a:solidFill>
                  <a:srgbClr val="002060"/>
                </a:solidFill>
              </a:rPr>
              <a:t>году»</a:t>
            </a:r>
            <a:endParaRPr lang="ru-RU" sz="1400" b="1" dirty="0">
              <a:solidFill>
                <a:srgbClr val="002060"/>
              </a:solidFill>
            </a:endParaRPr>
          </a:p>
          <a:p>
            <a:pPr algn="l">
              <a:spcAft>
                <a:spcPts val="0"/>
              </a:spcAft>
            </a:pPr>
            <a:endParaRPr lang="ru-RU" sz="1100" dirty="0" smtClean="0">
              <a:solidFill>
                <a:srgbClr val="002060"/>
              </a:solidFill>
            </a:endParaRPr>
          </a:p>
          <a:p>
            <a:pPr algn="l">
              <a:spcAft>
                <a:spcPts val="0"/>
              </a:spcAft>
            </a:pPr>
            <a:r>
              <a:rPr lang="ru-RU" sz="1200" b="1" dirty="0">
                <a:solidFill>
                  <a:srgbClr val="FF0000"/>
                </a:solidFill>
              </a:rPr>
              <a:t>для граждан, </a:t>
            </a:r>
            <a:r>
              <a:rPr lang="ru-RU" sz="1200" b="1" dirty="0" smtClean="0">
                <a:solidFill>
                  <a:srgbClr val="FF0000"/>
                </a:solidFill>
              </a:rPr>
              <a:t>в том числе иностранных, проходивших обучение за рубежом  вынужденных прервать его в связи с недружественными действиями иностранных государств, </a:t>
            </a:r>
            <a:r>
              <a:rPr lang="ru-RU" sz="1200" b="1" dirty="0" smtClean="0">
                <a:solidFill>
                  <a:srgbClr val="FF0000"/>
                </a:solidFill>
              </a:rPr>
              <a:t>2 </a:t>
            </a:r>
            <a:r>
              <a:rPr lang="ru-RU" sz="1200" b="1" dirty="0" smtClean="0">
                <a:solidFill>
                  <a:srgbClr val="FF0000"/>
                </a:solidFill>
              </a:rPr>
              <a:t>категории ВТГ 9 и 11 классов</a:t>
            </a:r>
            <a:endParaRPr lang="ru-RU" sz="1200" b="1" dirty="0">
              <a:solidFill>
                <a:srgbClr val="FF0000"/>
              </a:solidFill>
            </a:endParaRPr>
          </a:p>
          <a:p>
            <a:pPr algn="l">
              <a:spcAft>
                <a:spcPts val="0"/>
              </a:spcAft>
            </a:pPr>
            <a:endParaRPr lang="ru-RU" sz="1200" b="1" dirty="0" smtClean="0"/>
          </a:p>
          <a:p>
            <a:pPr algn="l">
              <a:spcAft>
                <a:spcPts val="0"/>
              </a:spcAft>
            </a:pPr>
            <a:r>
              <a:rPr lang="ru-RU" sz="1200" b="1" dirty="0" smtClean="0"/>
              <a:t>Первая </a:t>
            </a:r>
            <a:r>
              <a:rPr lang="ru-RU" sz="1200" b="1" dirty="0"/>
              <a:t>категория </a:t>
            </a:r>
            <a:r>
              <a:rPr lang="ru-RU" sz="1200" dirty="0"/>
              <a:t>– находящиеся в </a:t>
            </a:r>
            <a:r>
              <a:rPr lang="ru-RU" sz="1200" dirty="0" smtClean="0"/>
              <a:t>РФ и </a:t>
            </a:r>
            <a:r>
              <a:rPr lang="ru-RU" sz="1200" dirty="0"/>
              <a:t>осваивающие имеющие государственную аккредитацию образовательные программы основного общего и среднего общего образования, принятые на обучение начиная с 2021/22 учебного года в организации, осуществляющие образовательную деятельность (далее – российские </a:t>
            </a:r>
            <a:r>
              <a:rPr lang="ru-RU" sz="1200" dirty="0" smtClean="0"/>
              <a:t>школы) </a:t>
            </a:r>
            <a:r>
              <a:rPr lang="ru-RU" sz="1200" dirty="0" smtClean="0">
                <a:solidFill>
                  <a:srgbClr val="FF0000"/>
                </a:solidFill>
              </a:rPr>
              <a:t>(</a:t>
            </a:r>
            <a:r>
              <a:rPr lang="ru-RU" sz="1200" dirty="0" smtClean="0">
                <a:solidFill>
                  <a:srgbClr val="FF0000"/>
                </a:solidFill>
              </a:rPr>
              <a:t>зачисленные </a:t>
            </a:r>
            <a:r>
              <a:rPr lang="ru-RU" sz="1200" dirty="0">
                <a:solidFill>
                  <a:srgbClr val="FF0000"/>
                </a:solidFill>
              </a:rPr>
              <a:t>в установленном порядке в российские школы в 2021/22, 2022/23, 2023/24, 2024/2025, 2025/2026 учебных </a:t>
            </a:r>
            <a:r>
              <a:rPr lang="ru-RU" sz="1200" dirty="0" smtClean="0">
                <a:solidFill>
                  <a:srgbClr val="FF0000"/>
                </a:solidFill>
              </a:rPr>
              <a:t>годах).</a:t>
            </a:r>
            <a:endParaRPr lang="ru-RU" sz="1200" dirty="0">
              <a:solidFill>
                <a:srgbClr val="FF0000"/>
              </a:solidFill>
            </a:endParaRPr>
          </a:p>
          <a:p>
            <a:pPr algn="l">
              <a:spcAft>
                <a:spcPts val="0"/>
              </a:spcAft>
            </a:pPr>
            <a:endParaRPr lang="ru-RU" sz="1200" dirty="0" smtClean="0"/>
          </a:p>
          <a:p>
            <a:pPr algn="l">
              <a:spcAft>
                <a:spcPts val="0"/>
              </a:spcAft>
            </a:pPr>
            <a:r>
              <a:rPr lang="ru-RU" sz="1200" b="1" dirty="0" smtClean="0"/>
              <a:t>Вторая </a:t>
            </a:r>
            <a:r>
              <a:rPr lang="ru-RU" sz="1200" b="1" dirty="0"/>
              <a:t>категория </a:t>
            </a:r>
            <a:r>
              <a:rPr lang="ru-RU" sz="1200" dirty="0"/>
              <a:t>– находящиеся в иностранных государствах и осваивающие имеющие государственную аккредитацию образовательные программы основного общего и среднего общего образования в организациях, осуществляющих образовательную деятельность на территории </a:t>
            </a:r>
            <a:r>
              <a:rPr lang="ru-RU" sz="1200" dirty="0" smtClean="0"/>
              <a:t>РФ, </a:t>
            </a:r>
            <a:r>
              <a:rPr lang="ru-RU" sz="1200" dirty="0"/>
              <a:t>а также вне организаций, осуществляющих образовательную деятельность, </a:t>
            </a:r>
            <a:r>
              <a:rPr lang="ru-RU" sz="1200" u="sng" dirty="0"/>
              <a:t>в форме семейного образования или самообразования с применением электронного обучения и (или) дистанционных образовательных технологий. </a:t>
            </a:r>
            <a:endParaRPr lang="ru-RU" sz="1200" u="sng" dirty="0" smtClean="0"/>
          </a:p>
          <a:p>
            <a:pPr algn="l">
              <a:spcAft>
                <a:spcPts val="0"/>
              </a:spcAft>
            </a:pPr>
            <a:r>
              <a:rPr lang="ru-RU" sz="1200" b="1" dirty="0" smtClean="0">
                <a:solidFill>
                  <a:srgbClr val="FF0000"/>
                </a:solidFill>
              </a:rPr>
              <a:t>обучающиеся </a:t>
            </a:r>
            <a:r>
              <a:rPr lang="ru-RU" sz="1200" b="1" dirty="0">
                <a:solidFill>
                  <a:srgbClr val="FF0000"/>
                </a:solidFill>
              </a:rPr>
              <a:t>в российских школах и при этом находящиеся в иностранных государствах (вне зависимости от того в каких иностранных государствах они находятся и сроков прибытия в иностранные государства), прервавшие обучение в связи с невозможностью прибыть в Российскую Федерацию (вне зависимости от причин, по которым они находятся в иностранных государствах и (или) причин, по которым они не могут вернуться на территорию </a:t>
            </a:r>
            <a:r>
              <a:rPr lang="ru-RU" sz="1200" b="1" dirty="0" smtClean="0">
                <a:solidFill>
                  <a:srgbClr val="FF0000"/>
                </a:solidFill>
              </a:rPr>
              <a:t>РФ) </a:t>
            </a:r>
            <a:r>
              <a:rPr lang="ru-RU" sz="1200" b="1" dirty="0">
                <a:solidFill>
                  <a:srgbClr val="FF0000"/>
                </a:solidFill>
              </a:rPr>
              <a:t>для прохождения </a:t>
            </a:r>
            <a:r>
              <a:rPr lang="ru-RU" sz="1200" b="1" dirty="0" smtClean="0">
                <a:solidFill>
                  <a:srgbClr val="FF0000"/>
                </a:solidFill>
              </a:rPr>
              <a:t>ГИА-9 </a:t>
            </a:r>
            <a:r>
              <a:rPr lang="ru-RU" sz="1200" b="1" dirty="0">
                <a:solidFill>
                  <a:srgbClr val="FF0000"/>
                </a:solidFill>
              </a:rPr>
              <a:t>или </a:t>
            </a:r>
            <a:r>
              <a:rPr lang="ru-RU" sz="1200" b="1" dirty="0" smtClean="0">
                <a:solidFill>
                  <a:srgbClr val="FF0000"/>
                </a:solidFill>
              </a:rPr>
              <a:t>ГИА-11</a:t>
            </a:r>
            <a:endParaRPr lang="ru-RU" sz="1200" b="1" dirty="0">
              <a:solidFill>
                <a:srgbClr val="FF0000"/>
              </a:solidFill>
            </a:endParaRPr>
          </a:p>
          <a:p>
            <a:pPr algn="l" fontAlgn="auto">
              <a:spcAft>
                <a:spcPts val="0"/>
              </a:spcAft>
            </a:pPr>
            <a:endParaRPr lang="ru-RU" sz="1200" dirty="0" smtClean="0">
              <a:solidFill>
                <a:srgbClr val="002060"/>
              </a:solidFill>
            </a:endParaRPr>
          </a:p>
          <a:p>
            <a:pPr algn="l" fontAlgn="auto">
              <a:spcAft>
                <a:spcPts val="0"/>
              </a:spcAft>
            </a:pPr>
            <a:r>
              <a:rPr lang="ru-RU" sz="1200" dirty="0" smtClean="0">
                <a:solidFill>
                  <a:srgbClr val="002060"/>
                </a:solidFill>
              </a:rPr>
              <a:t>ГИА по выбору обучающегося в форме промежуточной аттестации</a:t>
            </a:r>
            <a:endParaRPr lang="ru-RU" sz="1200" dirty="0">
              <a:solidFill>
                <a:srgbClr val="002060"/>
              </a:solidFill>
            </a:endParaRPr>
          </a:p>
          <a:p>
            <a:pPr algn="l" fontAlgn="auto">
              <a:spcAft>
                <a:spcPts val="0"/>
              </a:spcAft>
            </a:pPr>
            <a:endParaRPr lang="ru-RU" sz="1200" dirty="0">
              <a:solidFill>
                <a:srgbClr val="002060"/>
              </a:solidFill>
            </a:endParaRPr>
          </a:p>
          <a:p>
            <a:pPr algn="l" fontAlgn="auto">
              <a:spcAft>
                <a:spcPts val="0"/>
              </a:spcAft>
            </a:pPr>
            <a:endParaRPr lang="ru-RU" sz="1200" dirty="0">
              <a:solidFill>
                <a:srgbClr val="002060"/>
              </a:solidFill>
            </a:endParaRPr>
          </a:p>
          <a:p>
            <a:pPr algn="l" fontAlgn="auto">
              <a:spcAft>
                <a:spcPts val="0"/>
              </a:spcAft>
            </a:pPr>
            <a:endParaRPr lang="ru-RU" sz="1200" dirty="0">
              <a:solidFill>
                <a:srgbClr val="002060"/>
              </a:solidFill>
            </a:endParaRPr>
          </a:p>
          <a:p>
            <a:pPr algn="l" fontAlgn="auto">
              <a:spcAft>
                <a:spcPts val="0"/>
              </a:spcAft>
            </a:pPr>
            <a:endParaRPr lang="ru-RU" sz="1200" dirty="0">
              <a:solidFill>
                <a:srgbClr val="002060"/>
              </a:solidFill>
            </a:endParaRPr>
          </a:p>
        </p:txBody>
      </p:sp>
    </p:spTree>
    <p:extLst>
      <p:ext uri="{BB962C8B-B14F-4D97-AF65-F5344CB8AC3E}">
        <p14:creationId xmlns:p14="http://schemas.microsoft.com/office/powerpoint/2010/main" val="3347010390"/>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4</a:t>
            </a:fld>
            <a:endParaRPr lang="ru-RU" dirty="0"/>
          </a:p>
        </p:txBody>
      </p:sp>
      <p:sp>
        <p:nvSpPr>
          <p:cNvPr id="6" name="Заголовок 1">
            <a:extLst>
              <a:ext uri="{FF2B5EF4-FFF2-40B4-BE49-F238E27FC236}">
                <a16:creationId xmlns="" xmlns:a16="http://schemas.microsoft.com/office/drawing/2014/main" id="{9AFBBD66-6040-421F-815D-2185B4BCB6CA}"/>
              </a:ext>
            </a:extLst>
          </p:cNvPr>
          <p:cNvSpPr txBox="1">
            <a:spLocks/>
          </p:cNvSpPr>
          <p:nvPr/>
        </p:nvSpPr>
        <p:spPr>
          <a:xfrm>
            <a:off x="179512" y="123478"/>
            <a:ext cx="8856984" cy="4896544"/>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ru-RU" sz="1400" b="1" dirty="0" smtClean="0">
                <a:solidFill>
                  <a:srgbClr val="FF0000"/>
                </a:solidFill>
                <a:latin typeface="Poboto mono"/>
              </a:rPr>
              <a:t>Об </a:t>
            </a:r>
            <a:r>
              <a:rPr lang="ru-RU" sz="1400" b="1" dirty="0" smtClean="0">
                <a:solidFill>
                  <a:srgbClr val="FF0000"/>
                </a:solidFill>
                <a:latin typeface="Poboto mono"/>
              </a:rPr>
              <a:t>особенностях проведения </a:t>
            </a:r>
            <a:r>
              <a:rPr lang="ru-RU" sz="1400" b="1" dirty="0" smtClean="0">
                <a:solidFill>
                  <a:srgbClr val="FF0000"/>
                </a:solidFill>
                <a:latin typeface="Poboto mono"/>
              </a:rPr>
              <a:t>ГИА-2026</a:t>
            </a:r>
            <a:endParaRPr lang="ru-RU" sz="1400" b="1" dirty="0" smtClean="0">
              <a:solidFill>
                <a:srgbClr val="FF0000"/>
              </a:solidFill>
              <a:latin typeface="Poboto mono"/>
            </a:endParaRPr>
          </a:p>
          <a:p>
            <a:endParaRPr lang="ru-RU" sz="1400" dirty="0">
              <a:latin typeface="Poboto mono"/>
            </a:endParaRPr>
          </a:p>
          <a:p>
            <a:pPr>
              <a:spcAft>
                <a:spcPts val="0"/>
              </a:spcAft>
            </a:pPr>
            <a:r>
              <a:rPr lang="ru-RU" sz="1200" b="1" dirty="0" smtClean="0">
                <a:solidFill>
                  <a:srgbClr val="FF0000"/>
                </a:solidFill>
                <a:latin typeface="Poboto mono"/>
              </a:rPr>
              <a:t>Приказ </a:t>
            </a:r>
            <a:r>
              <a:rPr lang="ru-RU" sz="1200" b="1" dirty="0">
                <a:solidFill>
                  <a:srgbClr val="FF0000"/>
                </a:solidFill>
                <a:latin typeface="Poboto mono"/>
              </a:rPr>
              <a:t>Министерства просвещения Российской Федерации и Федеральной службы </a:t>
            </a:r>
            <a:endParaRPr lang="ru-RU" sz="1200" b="1" dirty="0" smtClean="0">
              <a:solidFill>
                <a:srgbClr val="FF0000"/>
              </a:solidFill>
              <a:latin typeface="Poboto mono"/>
            </a:endParaRPr>
          </a:p>
          <a:p>
            <a:pPr>
              <a:spcAft>
                <a:spcPts val="0"/>
              </a:spcAft>
            </a:pPr>
            <a:r>
              <a:rPr lang="ru-RU" sz="1200" b="1" dirty="0" smtClean="0">
                <a:solidFill>
                  <a:srgbClr val="FF0000"/>
                </a:solidFill>
                <a:latin typeface="Poboto mono"/>
              </a:rPr>
              <a:t>по </a:t>
            </a:r>
            <a:r>
              <a:rPr lang="ru-RU" sz="1200" b="1" dirty="0">
                <a:solidFill>
                  <a:srgbClr val="FF0000"/>
                </a:solidFill>
                <a:latin typeface="Poboto mono"/>
              </a:rPr>
              <a:t>надзору в сфере образования и науки от </a:t>
            </a:r>
            <a:r>
              <a:rPr lang="ru-RU" sz="1200" b="1" dirty="0" smtClean="0">
                <a:solidFill>
                  <a:srgbClr val="FF0000"/>
                </a:solidFill>
                <a:latin typeface="Poboto mono"/>
              </a:rPr>
              <a:t>09.02.2024 </a:t>
            </a:r>
            <a:r>
              <a:rPr lang="ru-RU" sz="1200" b="1" dirty="0">
                <a:solidFill>
                  <a:srgbClr val="FF0000"/>
                </a:solidFill>
                <a:latin typeface="Poboto mono"/>
              </a:rPr>
              <a:t>№ </a:t>
            </a:r>
            <a:r>
              <a:rPr lang="ru-RU" sz="1200" b="1" dirty="0" smtClean="0">
                <a:solidFill>
                  <a:srgbClr val="FF0000"/>
                </a:solidFill>
                <a:latin typeface="Poboto mono"/>
              </a:rPr>
              <a:t>89/208 </a:t>
            </a:r>
            <a:endParaRPr lang="ru-RU" sz="1200" b="1" dirty="0" smtClean="0">
              <a:solidFill>
                <a:srgbClr val="FF0000"/>
              </a:solidFill>
              <a:latin typeface="Poboto mono"/>
            </a:endParaRPr>
          </a:p>
          <a:p>
            <a:r>
              <a:rPr lang="ru-RU" sz="1200" b="1" dirty="0" smtClean="0">
                <a:solidFill>
                  <a:srgbClr val="FF0000"/>
                </a:solidFill>
                <a:latin typeface="Poboto mono"/>
              </a:rPr>
              <a:t>«</a:t>
            </a:r>
            <a:r>
              <a:rPr lang="ru-RU" sz="1200" b="1" dirty="0" smtClean="0">
                <a:solidFill>
                  <a:srgbClr val="FF0000"/>
                </a:solidFill>
                <a:latin typeface="Poboto mono"/>
              </a:rPr>
              <a:t>Об утверждении особенностей проведения государственной итоговой аттестации </a:t>
            </a:r>
            <a:endParaRPr lang="ru-RU" sz="1200" b="1" dirty="0">
              <a:solidFill>
                <a:srgbClr val="FF0000"/>
              </a:solidFill>
              <a:latin typeface="Poboto mono"/>
            </a:endParaRPr>
          </a:p>
          <a:p>
            <a:r>
              <a:rPr lang="ru-RU" sz="1200" b="1" dirty="0" smtClean="0">
                <a:solidFill>
                  <a:srgbClr val="FF0000"/>
                </a:solidFill>
                <a:latin typeface="Poboto mono"/>
              </a:rPr>
              <a:t>по образовательным программам основного общего и среднего общего образования, </a:t>
            </a:r>
          </a:p>
          <a:p>
            <a:r>
              <a:rPr lang="ru-RU" sz="1200" b="1" dirty="0" smtClean="0">
                <a:solidFill>
                  <a:srgbClr val="FF0000"/>
                </a:solidFill>
                <a:latin typeface="Poboto mono"/>
              </a:rPr>
              <a:t>, </a:t>
            </a:r>
            <a:r>
              <a:rPr lang="ru-RU" sz="1200" b="1" dirty="0">
                <a:solidFill>
                  <a:srgbClr val="FF0000"/>
                </a:solidFill>
                <a:latin typeface="Poboto mono"/>
              </a:rPr>
              <a:t>формы проведения государственной итоговой аттестации </a:t>
            </a:r>
            <a:endParaRPr lang="ru-RU" sz="1200" b="1" dirty="0" smtClean="0">
              <a:solidFill>
                <a:srgbClr val="FF0000"/>
              </a:solidFill>
              <a:latin typeface="Poboto mono"/>
            </a:endParaRPr>
          </a:p>
          <a:p>
            <a:r>
              <a:rPr lang="ru-RU" sz="1200" b="1" dirty="0" smtClean="0">
                <a:solidFill>
                  <a:srgbClr val="FF0000"/>
                </a:solidFill>
                <a:latin typeface="Poboto mono"/>
              </a:rPr>
              <a:t>и условий допуска к ней в </a:t>
            </a:r>
            <a:r>
              <a:rPr lang="ru-RU" sz="1200" b="1" dirty="0" smtClean="0">
                <a:solidFill>
                  <a:srgbClr val="FF0000"/>
                </a:solidFill>
                <a:latin typeface="Poboto mono"/>
              </a:rPr>
              <a:t>2023/24</a:t>
            </a:r>
            <a:r>
              <a:rPr lang="ru-RU" sz="1200" b="1" dirty="0">
                <a:solidFill>
                  <a:srgbClr val="FF0000"/>
                </a:solidFill>
                <a:latin typeface="Poboto mono"/>
              </a:rPr>
              <a:t>, 2024/25, </a:t>
            </a:r>
            <a:r>
              <a:rPr lang="ru-RU" sz="1200" b="1" dirty="0">
                <a:solidFill>
                  <a:srgbClr val="7030A0"/>
                </a:solidFill>
                <a:latin typeface="Poboto mono"/>
              </a:rPr>
              <a:t>2025/26 </a:t>
            </a:r>
            <a:r>
              <a:rPr lang="ru-RU" sz="1200" b="1" dirty="0" smtClean="0">
                <a:solidFill>
                  <a:srgbClr val="7030A0"/>
                </a:solidFill>
                <a:latin typeface="Poboto mono"/>
              </a:rPr>
              <a:t>учебных годах»</a:t>
            </a:r>
            <a:endParaRPr lang="ru-RU" sz="1200" b="1" dirty="0">
              <a:solidFill>
                <a:srgbClr val="7030A0"/>
              </a:solidFill>
              <a:latin typeface="Poboto mono"/>
            </a:endParaRPr>
          </a:p>
          <a:p>
            <a:pPr algn="l">
              <a:spcAft>
                <a:spcPts val="0"/>
              </a:spcAft>
            </a:pPr>
            <a:endParaRPr lang="ru-RU" sz="1150" dirty="0" smtClean="0">
              <a:solidFill>
                <a:srgbClr val="002060"/>
              </a:solidFill>
              <a:latin typeface="Poboto mono"/>
            </a:endParaRPr>
          </a:p>
          <a:p>
            <a:r>
              <a:rPr lang="ru-RU" sz="1400" b="1" dirty="0">
                <a:solidFill>
                  <a:srgbClr val="003DB8"/>
                </a:solidFill>
                <a:latin typeface="Poboto mono"/>
              </a:rPr>
              <a:t>Категория </a:t>
            </a:r>
            <a:r>
              <a:rPr lang="ru-RU" sz="1400" b="1" dirty="0" smtClean="0">
                <a:solidFill>
                  <a:srgbClr val="003DB8"/>
                </a:solidFill>
                <a:latin typeface="Poboto mono"/>
              </a:rPr>
              <a:t>2) </a:t>
            </a:r>
            <a:endParaRPr lang="ru-RU" sz="1400" b="1" dirty="0" smtClean="0">
              <a:solidFill>
                <a:srgbClr val="003DB8"/>
              </a:solidFill>
              <a:latin typeface="Poboto mono"/>
            </a:endParaRPr>
          </a:p>
          <a:p>
            <a:r>
              <a:rPr lang="ru-RU" sz="1400" b="1" dirty="0" smtClean="0">
                <a:solidFill>
                  <a:srgbClr val="003DB8"/>
                </a:solidFill>
                <a:latin typeface="Poboto mono"/>
              </a:rPr>
              <a:t>обучавшихся </a:t>
            </a:r>
            <a:r>
              <a:rPr lang="ru-RU" sz="1400" b="1" dirty="0">
                <a:solidFill>
                  <a:srgbClr val="003DB8"/>
                </a:solidFill>
                <a:latin typeface="Poboto mono"/>
              </a:rPr>
              <a:t>в организациях, осуществляющих образовательную деятельность, расположенных на территориях Донецкой Народной Республики, Луганской Народной Республики, Запорожской области, Херсонской области, и принятых начиная с 2021/22 учебного года на обучение в организации, осуществляющие образовательную деятельность по имеющим государственную аккредитацию образовательным программам основного общего образования, расположенные на территории Российской Федерации (за исключением территорий Донецкой Народной Республики, Луганской Народной Республики, Запорожской области, Херсонской области со дня их принятия в Российскую Федерацию).</a:t>
            </a:r>
          </a:p>
          <a:p>
            <a:pPr algn="l" fontAlgn="auto">
              <a:spcAft>
                <a:spcPts val="0"/>
              </a:spcAft>
            </a:pPr>
            <a:endParaRPr lang="ru-RU" sz="1200" dirty="0" smtClean="0">
              <a:solidFill>
                <a:srgbClr val="002060"/>
              </a:solidFill>
            </a:endParaRPr>
          </a:p>
          <a:p>
            <a:pPr algn="l" fontAlgn="auto">
              <a:spcAft>
                <a:spcPts val="0"/>
              </a:spcAft>
            </a:pPr>
            <a:endParaRPr lang="ru-RU" sz="1200" dirty="0">
              <a:solidFill>
                <a:srgbClr val="002060"/>
              </a:solidFill>
            </a:endParaRPr>
          </a:p>
        </p:txBody>
      </p:sp>
    </p:spTree>
    <p:extLst>
      <p:ext uri="{BB962C8B-B14F-4D97-AF65-F5344CB8AC3E}">
        <p14:creationId xmlns:p14="http://schemas.microsoft.com/office/powerpoint/2010/main" val="239653142"/>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5</a:t>
            </a:fld>
            <a:endParaRPr lang="ru-RU" dirty="0"/>
          </a:p>
        </p:txBody>
      </p:sp>
      <p:sp>
        <p:nvSpPr>
          <p:cNvPr id="6" name="Заголовок 1">
            <a:extLst>
              <a:ext uri="{FF2B5EF4-FFF2-40B4-BE49-F238E27FC236}">
                <a16:creationId xmlns="" xmlns:a16="http://schemas.microsoft.com/office/drawing/2014/main" id="{9AFBBD66-6040-421F-815D-2185B4BCB6CA}"/>
              </a:ext>
            </a:extLst>
          </p:cNvPr>
          <p:cNvSpPr txBox="1">
            <a:spLocks/>
          </p:cNvSpPr>
          <p:nvPr/>
        </p:nvSpPr>
        <p:spPr>
          <a:xfrm>
            <a:off x="179512" y="123478"/>
            <a:ext cx="8856984" cy="4896544"/>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0"/>
              </a:spcAft>
            </a:pPr>
            <a:r>
              <a:rPr lang="ru-RU" sz="1200" b="1" dirty="0">
                <a:solidFill>
                  <a:srgbClr val="FF0000"/>
                </a:solidFill>
                <a:latin typeface="Poboto mono"/>
              </a:rPr>
              <a:t>Приказ Министерства просвещения Российской Федерации и Федеральной службы </a:t>
            </a:r>
          </a:p>
          <a:p>
            <a:pPr>
              <a:spcAft>
                <a:spcPts val="0"/>
              </a:spcAft>
            </a:pPr>
            <a:r>
              <a:rPr lang="ru-RU" sz="1200" b="1" dirty="0">
                <a:solidFill>
                  <a:srgbClr val="FF0000"/>
                </a:solidFill>
                <a:latin typeface="Poboto mono"/>
              </a:rPr>
              <a:t>по надзору в сфере образования и науки от 09.02.2024 № 89/208 </a:t>
            </a:r>
          </a:p>
          <a:p>
            <a:r>
              <a:rPr lang="ru-RU" sz="1200" b="1" dirty="0">
                <a:solidFill>
                  <a:srgbClr val="FF0000"/>
                </a:solidFill>
                <a:latin typeface="Poboto mono"/>
              </a:rPr>
              <a:t>«Об утверждении особенностей проведения государственной итоговой аттестации </a:t>
            </a:r>
          </a:p>
          <a:p>
            <a:r>
              <a:rPr lang="ru-RU" sz="1200" b="1" dirty="0">
                <a:solidFill>
                  <a:srgbClr val="FF0000"/>
                </a:solidFill>
                <a:latin typeface="Poboto mono"/>
              </a:rPr>
              <a:t>по образовательным программам основного общего и среднего общего образования, </a:t>
            </a:r>
          </a:p>
          <a:p>
            <a:r>
              <a:rPr lang="ru-RU" sz="1200" b="1" dirty="0">
                <a:solidFill>
                  <a:srgbClr val="FF0000"/>
                </a:solidFill>
                <a:latin typeface="Poboto mono"/>
              </a:rPr>
              <a:t>, формы проведения государственной итоговой аттестации </a:t>
            </a:r>
          </a:p>
          <a:p>
            <a:r>
              <a:rPr lang="ru-RU" sz="1200" b="1" dirty="0">
                <a:solidFill>
                  <a:srgbClr val="FF0000"/>
                </a:solidFill>
                <a:latin typeface="Poboto mono"/>
              </a:rPr>
              <a:t>и условий допуска к ней в 2023/24, 2024/25, </a:t>
            </a:r>
            <a:r>
              <a:rPr lang="ru-RU" sz="1200" b="1" dirty="0">
                <a:solidFill>
                  <a:srgbClr val="7030A0"/>
                </a:solidFill>
                <a:latin typeface="Poboto mono"/>
              </a:rPr>
              <a:t>2025/26 учебных годах»</a:t>
            </a:r>
          </a:p>
          <a:p>
            <a:pPr algn="l">
              <a:spcAft>
                <a:spcPts val="0"/>
              </a:spcAft>
            </a:pPr>
            <a:endParaRPr lang="ru-RU" sz="1150" dirty="0" smtClean="0">
              <a:solidFill>
                <a:srgbClr val="002060"/>
              </a:solidFill>
              <a:latin typeface="Poboto mono"/>
            </a:endParaRPr>
          </a:p>
          <a:p>
            <a:pPr algn="l"/>
            <a:r>
              <a:rPr lang="ru-RU" sz="1600" dirty="0" smtClean="0">
                <a:latin typeface="Poboto mono"/>
              </a:rPr>
              <a:t>Приложение 1 . </a:t>
            </a:r>
          </a:p>
          <a:p>
            <a:pPr algn="l"/>
            <a:r>
              <a:rPr lang="ru-RU" sz="1600" dirty="0" smtClean="0">
                <a:latin typeface="Poboto mono"/>
              </a:rPr>
              <a:t>24. </a:t>
            </a:r>
            <a:r>
              <a:rPr lang="ru-RU" sz="1600" b="1" dirty="0">
                <a:solidFill>
                  <a:srgbClr val="7030A0"/>
                </a:solidFill>
                <a:latin typeface="Poboto mono"/>
              </a:rPr>
              <a:t>Участники ГИА-9 </a:t>
            </a:r>
            <a:r>
              <a:rPr lang="ru-RU" sz="1600" b="1" dirty="0" smtClean="0">
                <a:solidFill>
                  <a:srgbClr val="7030A0"/>
                </a:solidFill>
                <a:latin typeface="Poboto mono"/>
              </a:rPr>
              <a:t>проходят </a:t>
            </a:r>
            <a:r>
              <a:rPr lang="ru-RU" sz="1600" b="1" dirty="0">
                <a:solidFill>
                  <a:srgbClr val="7030A0"/>
                </a:solidFill>
                <a:latin typeface="Poboto mono"/>
              </a:rPr>
              <a:t>ГИА-9 по своему выбору в форме ГВЭ или в форме </a:t>
            </a:r>
            <a:r>
              <a:rPr lang="ru-RU" sz="1600" b="1" dirty="0" smtClean="0">
                <a:solidFill>
                  <a:srgbClr val="7030A0"/>
                </a:solidFill>
                <a:latin typeface="Poboto mono"/>
              </a:rPr>
              <a:t>ОГЭ </a:t>
            </a:r>
            <a:r>
              <a:rPr lang="ru-RU" sz="1600" b="1" dirty="0">
                <a:solidFill>
                  <a:srgbClr val="7030A0"/>
                </a:solidFill>
                <a:latin typeface="Poboto mono"/>
              </a:rPr>
              <a:t>по обязательным учебным предметам и двум учебным предметам по выбору участника ГИА-9 из числа учебных предметов: </a:t>
            </a:r>
            <a:r>
              <a:rPr lang="ru-RU" sz="1600" dirty="0">
                <a:latin typeface="Poboto mono"/>
              </a:rPr>
              <a:t>биология, география, иностранные языки (английский, испанский, немецкий и французский), информатика и информационно-коммуникационные технологии (ИКТ), история, литература, обществознание, физика, химия.</a:t>
            </a:r>
          </a:p>
          <a:p>
            <a:pPr algn="l"/>
            <a:r>
              <a:rPr lang="ru-RU" sz="1600" dirty="0" smtClean="0">
                <a:latin typeface="Poboto mono"/>
              </a:rPr>
              <a:t>25. </a:t>
            </a:r>
            <a:r>
              <a:rPr lang="ru-RU" sz="1600" dirty="0">
                <a:latin typeface="Poboto mono"/>
              </a:rPr>
              <a:t>Для участников </a:t>
            </a:r>
            <a:r>
              <a:rPr lang="ru-RU" sz="1600" b="1" dirty="0">
                <a:solidFill>
                  <a:srgbClr val="7030A0"/>
                </a:solidFill>
                <a:latin typeface="Poboto mono"/>
              </a:rPr>
              <a:t>ГИА-9 с ограниченными возможностями здоровья, участников ГИА-9 - детей-инвалидов и инвалидов ГИА-9 по их выбору проводится в форме ГВЭ или в форме ОГЭ только по обязательным учебным предметам. </a:t>
            </a:r>
            <a:endParaRPr lang="ru-RU" sz="1600" b="1" dirty="0" smtClean="0">
              <a:solidFill>
                <a:srgbClr val="7030A0"/>
              </a:solidFill>
              <a:latin typeface="Poboto mono"/>
            </a:endParaRPr>
          </a:p>
          <a:p>
            <a:pPr algn="l"/>
            <a:r>
              <a:rPr lang="ru-RU" sz="1600" dirty="0" smtClean="0">
                <a:latin typeface="Poboto mono"/>
              </a:rPr>
              <a:t>При </a:t>
            </a:r>
            <a:r>
              <a:rPr lang="ru-RU" sz="1600" dirty="0">
                <a:latin typeface="Poboto mono"/>
              </a:rPr>
              <a:t>этом допускается сочетание указанными участниками ГИА-9 форм проведения ГИА-9 (ОГЭ и ГВЭ</a:t>
            </a:r>
            <a:r>
              <a:rPr lang="ru-RU" sz="1600" dirty="0" smtClean="0">
                <a:latin typeface="Poboto mono"/>
              </a:rPr>
              <a:t>).</a:t>
            </a:r>
          </a:p>
          <a:p>
            <a:pPr algn="l"/>
            <a:r>
              <a:rPr lang="ru-RU" sz="1600" dirty="0" smtClean="0">
                <a:latin typeface="Poboto mono"/>
              </a:rPr>
              <a:t>Могут изменить форму ГИА.</a:t>
            </a:r>
            <a:endParaRPr lang="ru-RU" sz="1600" dirty="0">
              <a:latin typeface="Poboto mono"/>
            </a:endParaRPr>
          </a:p>
        </p:txBody>
      </p:sp>
    </p:spTree>
    <p:extLst>
      <p:ext uri="{BB962C8B-B14F-4D97-AF65-F5344CB8AC3E}">
        <p14:creationId xmlns:p14="http://schemas.microsoft.com/office/powerpoint/2010/main" val="1078572951"/>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6</a:t>
            </a:fld>
            <a:endParaRPr lang="ru-RU" dirty="0"/>
          </a:p>
        </p:txBody>
      </p:sp>
      <p:sp>
        <p:nvSpPr>
          <p:cNvPr id="6" name="Заголовок 1">
            <a:extLst>
              <a:ext uri="{FF2B5EF4-FFF2-40B4-BE49-F238E27FC236}">
                <a16:creationId xmlns="" xmlns:a16="http://schemas.microsoft.com/office/drawing/2014/main" id="{9AFBBD66-6040-421F-815D-2185B4BCB6CA}"/>
              </a:ext>
            </a:extLst>
          </p:cNvPr>
          <p:cNvSpPr txBox="1">
            <a:spLocks/>
          </p:cNvSpPr>
          <p:nvPr/>
        </p:nvSpPr>
        <p:spPr>
          <a:xfrm>
            <a:off x="179512" y="123478"/>
            <a:ext cx="8856984" cy="4896544"/>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spcAft>
                <a:spcPts val="0"/>
              </a:spcAft>
            </a:pPr>
            <a:r>
              <a:rPr lang="ru-RU" sz="1200" b="1" dirty="0">
                <a:solidFill>
                  <a:srgbClr val="FF0000"/>
                </a:solidFill>
                <a:latin typeface="Poboto mono"/>
              </a:rPr>
              <a:t>Приказ Министерства просвещения Российской Федерации и Федеральной службы </a:t>
            </a:r>
          </a:p>
          <a:p>
            <a:pPr>
              <a:spcAft>
                <a:spcPts val="0"/>
              </a:spcAft>
            </a:pPr>
            <a:r>
              <a:rPr lang="ru-RU" sz="1200" b="1" dirty="0">
                <a:solidFill>
                  <a:srgbClr val="FF0000"/>
                </a:solidFill>
                <a:latin typeface="Poboto mono"/>
              </a:rPr>
              <a:t>по надзору в сфере образования и науки от 09.02.2024 № 89/208 </a:t>
            </a:r>
          </a:p>
          <a:p>
            <a:r>
              <a:rPr lang="ru-RU" sz="1200" b="1" dirty="0">
                <a:solidFill>
                  <a:srgbClr val="FF0000"/>
                </a:solidFill>
                <a:latin typeface="Poboto mono"/>
              </a:rPr>
              <a:t>«Об утверждении особенностей проведения государственной итоговой аттестации </a:t>
            </a:r>
          </a:p>
          <a:p>
            <a:r>
              <a:rPr lang="ru-RU" sz="1200" b="1" dirty="0">
                <a:solidFill>
                  <a:srgbClr val="FF0000"/>
                </a:solidFill>
                <a:latin typeface="Poboto mono"/>
              </a:rPr>
              <a:t>по образовательным программам основного общего и среднего общего образования, </a:t>
            </a:r>
          </a:p>
          <a:p>
            <a:r>
              <a:rPr lang="ru-RU" sz="1200" b="1" dirty="0">
                <a:solidFill>
                  <a:srgbClr val="FF0000"/>
                </a:solidFill>
                <a:latin typeface="Poboto mono"/>
              </a:rPr>
              <a:t>, формы проведения государственной итоговой аттестации </a:t>
            </a:r>
          </a:p>
          <a:p>
            <a:r>
              <a:rPr lang="ru-RU" sz="1200" b="1" dirty="0">
                <a:solidFill>
                  <a:srgbClr val="FF0000"/>
                </a:solidFill>
                <a:latin typeface="Poboto mono"/>
              </a:rPr>
              <a:t>и условий допуска к ней в 2023/24, 2024/25, </a:t>
            </a:r>
            <a:r>
              <a:rPr lang="ru-RU" sz="1200" b="1" dirty="0">
                <a:solidFill>
                  <a:srgbClr val="7030A0"/>
                </a:solidFill>
                <a:latin typeface="Poboto mono"/>
              </a:rPr>
              <a:t>2025/26 учебных годах»</a:t>
            </a:r>
          </a:p>
          <a:p>
            <a:pPr algn="l">
              <a:spcAft>
                <a:spcPts val="0"/>
              </a:spcAft>
            </a:pPr>
            <a:endParaRPr lang="ru-RU" sz="1150" dirty="0" smtClean="0">
              <a:solidFill>
                <a:srgbClr val="002060"/>
              </a:solidFill>
              <a:latin typeface="Poboto mono"/>
            </a:endParaRPr>
          </a:p>
          <a:p>
            <a:pPr algn="l"/>
            <a:r>
              <a:rPr lang="ru-RU" sz="1600" dirty="0" smtClean="0">
                <a:latin typeface="Poboto mono"/>
              </a:rPr>
              <a:t>Приложение </a:t>
            </a:r>
            <a:r>
              <a:rPr lang="ru-RU" sz="1600" dirty="0" smtClean="0">
                <a:latin typeface="Poboto mono"/>
              </a:rPr>
              <a:t>2 </a:t>
            </a:r>
            <a:r>
              <a:rPr lang="ru-RU" sz="1600" dirty="0" smtClean="0">
                <a:latin typeface="Poboto mono"/>
              </a:rPr>
              <a:t>. </a:t>
            </a:r>
          </a:p>
          <a:p>
            <a:pPr algn="l"/>
            <a:r>
              <a:rPr lang="ru-RU" sz="1600" dirty="0" smtClean="0">
                <a:latin typeface="Poboto mono"/>
              </a:rPr>
              <a:t>18</a:t>
            </a:r>
            <a:r>
              <a:rPr lang="ru-RU" sz="1600" dirty="0">
                <a:latin typeface="Poboto mono"/>
              </a:rPr>
              <a:t>. </a:t>
            </a:r>
            <a:r>
              <a:rPr lang="ru-RU" sz="1600" b="1" dirty="0">
                <a:solidFill>
                  <a:srgbClr val="7030A0"/>
                </a:solidFill>
                <a:latin typeface="Poboto mono"/>
              </a:rPr>
              <a:t>Участники ГИА-11 проходят ГИА-11 по обязательным учебным предметам по своему выбору в форме ГВЭ или в форме ЕГЭ </a:t>
            </a:r>
            <a:r>
              <a:rPr lang="ru-RU" sz="1600" dirty="0">
                <a:latin typeface="Poboto mono"/>
              </a:rPr>
              <a:t>в соответствии с </a:t>
            </a:r>
            <a:r>
              <a:rPr lang="ru-RU" sz="1600" dirty="0">
                <a:latin typeface="Poboto mono"/>
                <a:hlinkClick r:id="rId2" action="ppaction://hlinkfile"/>
              </a:rPr>
              <a:t>пунктом 19</a:t>
            </a:r>
            <a:r>
              <a:rPr lang="ru-RU" sz="1600" dirty="0">
                <a:latin typeface="Poboto mono"/>
              </a:rPr>
              <a:t> </a:t>
            </a:r>
            <a:r>
              <a:rPr lang="ru-RU" sz="1600" dirty="0" smtClean="0">
                <a:latin typeface="Poboto mono"/>
              </a:rPr>
              <a:t>Особенностей.</a:t>
            </a:r>
          </a:p>
          <a:p>
            <a:pPr algn="l"/>
            <a:r>
              <a:rPr lang="ru-RU" sz="1600" dirty="0" smtClean="0">
                <a:latin typeface="Poboto mono"/>
              </a:rPr>
              <a:t>19</a:t>
            </a:r>
            <a:r>
              <a:rPr lang="ru-RU" sz="1600" b="1" dirty="0" smtClean="0">
                <a:latin typeface="Poboto mono"/>
              </a:rPr>
              <a:t>. </a:t>
            </a:r>
            <a:r>
              <a:rPr lang="ru-RU" sz="1600" b="1" dirty="0">
                <a:solidFill>
                  <a:srgbClr val="7030A0"/>
                </a:solidFill>
                <a:latin typeface="Poboto mono"/>
              </a:rPr>
              <a:t>Участники </a:t>
            </a:r>
            <a:r>
              <a:rPr lang="ru-RU" sz="1600" b="1" dirty="0">
                <a:solidFill>
                  <a:srgbClr val="7030A0"/>
                </a:solidFill>
                <a:latin typeface="Poboto mono"/>
              </a:rPr>
              <a:t>ГИА-11 проходят ГИА-11 в форме ЕГЭ по обязательным учебным предметам. </a:t>
            </a:r>
            <a:r>
              <a:rPr lang="ru-RU" sz="1600" b="1" dirty="0">
                <a:solidFill>
                  <a:srgbClr val="7030A0"/>
                </a:solidFill>
                <a:latin typeface="Poboto mono"/>
              </a:rPr>
              <a:t> </a:t>
            </a:r>
            <a:r>
              <a:rPr lang="ru-RU" sz="1600" dirty="0" smtClean="0">
                <a:latin typeface="Poboto mono"/>
              </a:rPr>
              <a:t>Участники </a:t>
            </a:r>
            <a:r>
              <a:rPr lang="ru-RU" sz="1600" dirty="0">
                <a:latin typeface="Poboto mono"/>
              </a:rPr>
              <a:t>ГИА-11 вправе пройти ЕГЭ по следующим учебным предметам: "Биология", "География", "Иностранные языки" (английский, испанский, китайский, немецкий и французский), "Информатика", "История", "Литература", "Обществознание", "Физика", "Химия", которые указанные участники ГИА-11 сдают по своему выбору для предоставления результатов ЕГЭ по соответствующим учебным предметам при приеме на обучение по программам </a:t>
            </a:r>
            <a:r>
              <a:rPr lang="ru-RU" sz="1600" dirty="0" err="1">
                <a:latin typeface="Poboto mono"/>
              </a:rPr>
              <a:t>бакалавриата</a:t>
            </a:r>
            <a:r>
              <a:rPr lang="ru-RU" sz="1600" dirty="0">
                <a:latin typeface="Poboto mono"/>
              </a:rPr>
              <a:t> и программам </a:t>
            </a:r>
            <a:r>
              <a:rPr lang="ru-RU" sz="1600" dirty="0" err="1">
                <a:latin typeface="Poboto mono"/>
              </a:rPr>
              <a:t>специалитета</a:t>
            </a:r>
            <a:r>
              <a:rPr lang="ru-RU" sz="1600" dirty="0">
                <a:latin typeface="Poboto mono"/>
              </a:rPr>
              <a:t> в образовательные организации высшего образования</a:t>
            </a:r>
            <a:r>
              <a:rPr lang="ru-RU" sz="1600" dirty="0" smtClean="0">
                <a:latin typeface="Poboto mono"/>
              </a:rPr>
              <a:t>.</a:t>
            </a:r>
          </a:p>
          <a:p>
            <a:pPr algn="l"/>
            <a:r>
              <a:rPr lang="ru-RU" sz="1600" dirty="0">
                <a:latin typeface="Poboto mono"/>
              </a:rPr>
              <a:t>20. </a:t>
            </a:r>
            <a:r>
              <a:rPr lang="ru-RU" sz="1600" b="1" dirty="0">
                <a:solidFill>
                  <a:srgbClr val="7030A0"/>
                </a:solidFill>
                <a:latin typeface="Poboto mono"/>
              </a:rPr>
              <a:t>Для участников ГИА-11 с ограниченными возможностями здоровья, участников ГИА-11 - детей-инвалидов и инвалидов, - ГИА-11 в формах, предусмотренных </a:t>
            </a:r>
            <a:r>
              <a:rPr lang="ru-RU" sz="1600" b="1" dirty="0">
                <a:solidFill>
                  <a:srgbClr val="7030A0"/>
                </a:solidFill>
                <a:latin typeface="Poboto mono"/>
                <a:hlinkClick r:id="rId3" action="ppaction://hlinkfile"/>
              </a:rPr>
              <a:t>пунктом 18</a:t>
            </a:r>
            <a:r>
              <a:rPr lang="ru-RU" sz="1600" b="1" dirty="0">
                <a:solidFill>
                  <a:srgbClr val="7030A0"/>
                </a:solidFill>
                <a:latin typeface="Poboto mono"/>
              </a:rPr>
              <a:t> </a:t>
            </a:r>
            <a:r>
              <a:rPr lang="ru-RU" sz="1600" b="1" dirty="0" smtClean="0">
                <a:solidFill>
                  <a:srgbClr val="7030A0"/>
                </a:solidFill>
                <a:latin typeface="Poboto mono"/>
              </a:rPr>
              <a:t>Особенностей</a:t>
            </a:r>
            <a:r>
              <a:rPr lang="ru-RU" sz="1600" b="1" dirty="0">
                <a:solidFill>
                  <a:srgbClr val="7030A0"/>
                </a:solidFill>
                <a:latin typeface="Poboto mono"/>
              </a:rPr>
              <a:t>, проводится по русскому языку.</a:t>
            </a:r>
          </a:p>
          <a:p>
            <a:pPr algn="l"/>
            <a:endParaRPr lang="ru-RU" sz="1600" dirty="0"/>
          </a:p>
        </p:txBody>
      </p:sp>
    </p:spTree>
    <p:extLst>
      <p:ext uri="{BB962C8B-B14F-4D97-AF65-F5344CB8AC3E}">
        <p14:creationId xmlns:p14="http://schemas.microsoft.com/office/powerpoint/2010/main" val="1434536118"/>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7</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97494" y="123478"/>
            <a:ext cx="8739002"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400" b="1" dirty="0" smtClean="0">
                <a:solidFill>
                  <a:srgbClr val="FF0000"/>
                </a:solidFill>
                <a:latin typeface="Poboto mono"/>
              </a:rPr>
              <a:t>Выверка </a:t>
            </a:r>
            <a:r>
              <a:rPr lang="ru-RU" sz="1400" b="1" dirty="0">
                <a:solidFill>
                  <a:srgbClr val="FF0000"/>
                </a:solidFill>
                <a:latin typeface="Poboto mono"/>
              </a:rPr>
              <a:t>регистрации и данных в РИС </a:t>
            </a:r>
            <a:r>
              <a:rPr lang="ru-RU" sz="1400" b="1" dirty="0" smtClean="0">
                <a:solidFill>
                  <a:srgbClr val="FF0000"/>
                </a:solidFill>
                <a:latin typeface="Poboto mono"/>
              </a:rPr>
              <a:t>ГИА-11</a:t>
            </a:r>
            <a:endParaRPr lang="ru-RU" sz="1400" dirty="0">
              <a:solidFill>
                <a:srgbClr val="002774"/>
              </a:solidFill>
              <a:latin typeface="Poboto mono"/>
            </a:endParaRPr>
          </a:p>
          <a:p>
            <a:r>
              <a:rPr lang="ru-RU" sz="1400" b="1" dirty="0" smtClean="0">
                <a:solidFill>
                  <a:srgbClr val="002774"/>
                </a:solidFill>
                <a:latin typeface="Poboto mono"/>
              </a:rPr>
              <a:t>Алгоритм выверки данных в ОО </a:t>
            </a:r>
            <a:r>
              <a:rPr lang="ru-RU" sz="1400" b="1" dirty="0" smtClean="0">
                <a:solidFill>
                  <a:srgbClr val="002774"/>
                </a:solidFill>
                <a:latin typeface="Poboto mono"/>
              </a:rPr>
              <a:t>по письму КОПО </a:t>
            </a:r>
            <a:r>
              <a:rPr lang="ru-RU" sz="1400" b="1" dirty="0">
                <a:solidFill>
                  <a:srgbClr val="002774"/>
                </a:solidFill>
                <a:latin typeface="Poboto mono"/>
              </a:rPr>
              <a:t>ЛО </a:t>
            </a:r>
            <a:endParaRPr lang="ru-RU" sz="1400" b="1" dirty="0" smtClean="0">
              <a:solidFill>
                <a:srgbClr val="002774"/>
              </a:solidFill>
              <a:latin typeface="Poboto mono"/>
            </a:endParaRPr>
          </a:p>
          <a:p>
            <a:r>
              <a:rPr lang="ru-RU" sz="1400" b="1" dirty="0" smtClean="0">
                <a:solidFill>
                  <a:srgbClr val="002774"/>
                </a:solidFill>
                <a:latin typeface="Poboto mono"/>
              </a:rPr>
              <a:t>(</a:t>
            </a:r>
            <a:r>
              <a:rPr lang="ru-RU" sz="1400" b="1" dirty="0">
                <a:solidFill>
                  <a:srgbClr val="002774"/>
                </a:solidFill>
                <a:latin typeface="Poboto mono"/>
              </a:rPr>
              <a:t>о </a:t>
            </a:r>
            <a:r>
              <a:rPr lang="ru-RU" sz="1400" b="1" dirty="0" smtClean="0">
                <a:solidFill>
                  <a:srgbClr val="002774"/>
                </a:solidFill>
                <a:latin typeface="Poboto mono"/>
              </a:rPr>
              <a:t>внесении сведений в РИС ГИА-11 2026 г.) </a:t>
            </a:r>
            <a:r>
              <a:rPr lang="ru-RU" sz="1400" b="1" dirty="0" smtClean="0">
                <a:solidFill>
                  <a:srgbClr val="002774"/>
                </a:solidFill>
                <a:latin typeface="Poboto mono"/>
              </a:rPr>
              <a:t>от </a:t>
            </a:r>
            <a:r>
              <a:rPr lang="ru-RU" sz="1400" b="1" dirty="0" smtClean="0">
                <a:solidFill>
                  <a:srgbClr val="FF0000"/>
                </a:solidFill>
                <a:latin typeface="Poboto mono"/>
              </a:rPr>
              <a:t>23.01.2026 </a:t>
            </a:r>
            <a:r>
              <a:rPr lang="ru-RU" sz="1400" b="1" dirty="0" smtClean="0">
                <a:solidFill>
                  <a:srgbClr val="FF0000"/>
                </a:solidFill>
                <a:latin typeface="Poboto mono"/>
              </a:rPr>
              <a:t>№ </a:t>
            </a:r>
            <a:r>
              <a:rPr lang="ru-RU" sz="1400" b="1" dirty="0" smtClean="0">
                <a:solidFill>
                  <a:srgbClr val="FF0000"/>
                </a:solidFill>
                <a:latin typeface="Poboto mono"/>
              </a:rPr>
              <a:t>19-2148/2026</a:t>
            </a:r>
            <a:endParaRPr lang="ru-RU" sz="1400" b="1" dirty="0">
              <a:solidFill>
                <a:srgbClr val="FF0000"/>
              </a:solidFill>
              <a:latin typeface="Poboto mono"/>
            </a:endParaRPr>
          </a:p>
          <a:p>
            <a:r>
              <a:rPr lang="ru-RU" sz="1100" dirty="0" smtClean="0">
                <a:solidFill>
                  <a:srgbClr val="C00000"/>
                </a:solidFill>
                <a:latin typeface="Poboto mono"/>
              </a:rPr>
              <a:t>Первый этап 2 февраля / 9-13 февраля, </a:t>
            </a:r>
            <a:r>
              <a:rPr lang="ru-RU" sz="1100" b="1" dirty="0" smtClean="0">
                <a:solidFill>
                  <a:srgbClr val="C00000"/>
                </a:solidFill>
                <a:latin typeface="Poboto mono"/>
              </a:rPr>
              <a:t>второй этап 20 - 26 февраля – вторая проверка</a:t>
            </a:r>
          </a:p>
          <a:p>
            <a:pPr algn="l"/>
            <a:r>
              <a:rPr lang="ru-RU" sz="1100" b="1" dirty="0" smtClean="0">
                <a:solidFill>
                  <a:srgbClr val="C00000"/>
                </a:solidFill>
                <a:latin typeface="Poboto mono"/>
              </a:rPr>
              <a:t>ОМСУ</a:t>
            </a:r>
          </a:p>
          <a:p>
            <a:pPr marL="171450" indent="-171450" algn="l">
              <a:buFont typeface="Arial" panose="020B0604020202020204" pitchFamily="34" charset="0"/>
              <a:buChar char="•"/>
            </a:pPr>
            <a:r>
              <a:rPr lang="ru-RU" sz="1050" b="1" dirty="0" smtClean="0">
                <a:solidFill>
                  <a:srgbClr val="002060"/>
                </a:solidFill>
                <a:latin typeface="Poboto mono"/>
              </a:rPr>
              <a:t>20 </a:t>
            </a:r>
            <a:r>
              <a:rPr lang="ru-RU" sz="1050" b="1" dirty="0">
                <a:solidFill>
                  <a:srgbClr val="002060"/>
                </a:solidFill>
                <a:latin typeface="Poboto mono"/>
              </a:rPr>
              <a:t>февраля </a:t>
            </a:r>
            <a:r>
              <a:rPr lang="ru-RU" sz="1050" b="1" dirty="0" smtClean="0">
                <a:solidFill>
                  <a:srgbClr val="002060"/>
                </a:solidFill>
                <a:latin typeface="Poboto mono"/>
              </a:rPr>
              <a:t>- </a:t>
            </a:r>
            <a:r>
              <a:rPr lang="ru-RU" sz="1050" dirty="0" smtClean="0">
                <a:latin typeface="Poboto mono"/>
              </a:rPr>
              <a:t>получение</a:t>
            </a:r>
            <a:r>
              <a:rPr lang="ru-RU" sz="1050" b="1" dirty="0" smtClean="0">
                <a:latin typeface="Poboto mono"/>
              </a:rPr>
              <a:t> </a:t>
            </a:r>
            <a:r>
              <a:rPr lang="ru-RU" sz="1050" dirty="0" smtClean="0">
                <a:latin typeface="Poboto mono"/>
              </a:rPr>
              <a:t>от </a:t>
            </a:r>
            <a:r>
              <a:rPr lang="ru-RU" sz="1050" dirty="0">
                <a:latin typeface="Poboto mono"/>
              </a:rPr>
              <a:t>ГБУ ЛО «ИЦОКО» </a:t>
            </a:r>
            <a:r>
              <a:rPr lang="ru-RU" sz="1050" dirty="0" smtClean="0">
                <a:latin typeface="Poboto mono"/>
              </a:rPr>
              <a:t>файлов в </a:t>
            </a:r>
            <a:r>
              <a:rPr lang="ru-RU" sz="1050" dirty="0">
                <a:latin typeface="Poboto mono"/>
              </a:rPr>
              <a:t>формате </a:t>
            </a:r>
            <a:r>
              <a:rPr lang="en-US" sz="1050" dirty="0">
                <a:latin typeface="Poboto mono"/>
              </a:rPr>
              <a:t>PDF</a:t>
            </a:r>
            <a:r>
              <a:rPr lang="ru-RU" sz="1050" dirty="0">
                <a:latin typeface="Poboto mono"/>
              </a:rPr>
              <a:t> «Форма СБ-04» </a:t>
            </a:r>
            <a:r>
              <a:rPr lang="ru-RU" sz="1050" dirty="0">
                <a:latin typeface="Poboto mono"/>
              </a:rPr>
              <a:t>с регистрацией </a:t>
            </a:r>
            <a:r>
              <a:rPr lang="ru-RU" sz="1050" dirty="0" smtClean="0">
                <a:latin typeface="Poboto mono"/>
              </a:rPr>
              <a:t>на </a:t>
            </a:r>
            <a:r>
              <a:rPr lang="ru-RU" sz="1050" dirty="0" smtClean="0">
                <a:latin typeface="Poboto mono"/>
              </a:rPr>
              <a:t>ГИА- 2026 по </a:t>
            </a:r>
            <a:r>
              <a:rPr lang="ru-RU" sz="1050" dirty="0">
                <a:latin typeface="Poboto mono"/>
              </a:rPr>
              <a:t>муниципальному </a:t>
            </a:r>
            <a:r>
              <a:rPr lang="ru-RU" sz="1050" dirty="0" smtClean="0">
                <a:latin typeface="Poboto mono"/>
              </a:rPr>
              <a:t>образованию (ОО, ВПЛ</a:t>
            </a:r>
            <a:r>
              <a:rPr lang="ru-RU" sz="1050" dirty="0" smtClean="0">
                <a:latin typeface="Poboto mono"/>
              </a:rPr>
              <a:t>).</a:t>
            </a:r>
          </a:p>
          <a:p>
            <a:pPr marL="171450" indent="-171450" algn="l">
              <a:buFont typeface="Arial" panose="020B0604020202020204" pitchFamily="34" charset="0"/>
              <a:buChar char="•"/>
            </a:pPr>
            <a:r>
              <a:rPr lang="ru-RU" sz="1050" b="1" dirty="0">
                <a:solidFill>
                  <a:srgbClr val="002060"/>
                </a:solidFill>
                <a:latin typeface="Poboto mono"/>
              </a:rPr>
              <a:t>24-26 февраля </a:t>
            </a:r>
            <a:r>
              <a:rPr lang="ru-RU" sz="1050" b="1" dirty="0" smtClean="0">
                <a:solidFill>
                  <a:srgbClr val="002060"/>
                </a:solidFill>
                <a:latin typeface="Poboto mono"/>
              </a:rPr>
              <a:t>- </a:t>
            </a:r>
            <a:r>
              <a:rPr lang="ru-RU" sz="1050" dirty="0" smtClean="0">
                <a:latin typeface="Poboto mono"/>
              </a:rPr>
              <a:t>проведение проверки данных </a:t>
            </a:r>
            <a:r>
              <a:rPr lang="ru-RU" sz="1050" dirty="0">
                <a:latin typeface="Poboto mono"/>
              </a:rPr>
              <a:t>файлов в формате </a:t>
            </a:r>
            <a:r>
              <a:rPr lang="en-US" sz="1050" dirty="0">
                <a:latin typeface="Poboto mono"/>
              </a:rPr>
              <a:t>PDF</a:t>
            </a:r>
            <a:r>
              <a:rPr lang="ru-RU" sz="1050" dirty="0">
                <a:latin typeface="Poboto mono"/>
              </a:rPr>
              <a:t> «Форма СБ-04» с регистрацией на </a:t>
            </a:r>
            <a:r>
              <a:rPr lang="ru-RU" sz="1050" dirty="0" smtClean="0">
                <a:latin typeface="Poboto mono"/>
              </a:rPr>
              <a:t>ГИА-2026 ВПЛ.</a:t>
            </a:r>
          </a:p>
          <a:p>
            <a:pPr marL="171450" indent="-171450" algn="l">
              <a:buFont typeface="Arial" panose="020B0604020202020204" pitchFamily="34" charset="0"/>
              <a:buChar char="•"/>
            </a:pPr>
            <a:r>
              <a:rPr lang="ru-RU" sz="1050" b="1" dirty="0">
                <a:solidFill>
                  <a:srgbClr val="002060"/>
                </a:solidFill>
                <a:latin typeface="Poboto mono"/>
              </a:rPr>
              <a:t>до 17 часов 27 февраля </a:t>
            </a:r>
            <a:r>
              <a:rPr lang="ru-RU" sz="1050" b="1" dirty="0" smtClean="0">
                <a:solidFill>
                  <a:srgbClr val="002060"/>
                </a:solidFill>
                <a:latin typeface="Poboto mono"/>
              </a:rPr>
              <a:t>- </a:t>
            </a:r>
            <a:r>
              <a:rPr lang="ru-RU" sz="1050" dirty="0" smtClean="0">
                <a:latin typeface="Poboto mono"/>
              </a:rPr>
              <a:t>направление в </a:t>
            </a:r>
            <a:r>
              <a:rPr lang="ru-RU" sz="1050" dirty="0">
                <a:latin typeface="Poboto mono"/>
              </a:rPr>
              <a:t>ГБУ ЛО «ИЦОКО» </a:t>
            </a:r>
            <a:r>
              <a:rPr lang="ru-RU" sz="1050" dirty="0" smtClean="0">
                <a:latin typeface="Poboto mono"/>
              </a:rPr>
              <a:t>сканов (формате PDF) печатной формы </a:t>
            </a:r>
            <a:r>
              <a:rPr lang="ru-RU" sz="1050" dirty="0">
                <a:latin typeface="Poboto mono"/>
              </a:rPr>
              <a:t>«Форма СБ-04</a:t>
            </a:r>
            <a:r>
              <a:rPr lang="ru-RU" sz="1050" dirty="0" smtClean="0">
                <a:latin typeface="Poboto mono"/>
              </a:rPr>
              <a:t>» ОО, ОМСУ.</a:t>
            </a:r>
          </a:p>
          <a:p>
            <a:pPr algn="l"/>
            <a:endParaRPr lang="ru-RU" sz="1000" dirty="0" smtClean="0">
              <a:latin typeface="Poboto mono"/>
            </a:endParaRPr>
          </a:p>
          <a:p>
            <a:pPr algn="l"/>
            <a:r>
              <a:rPr lang="ru-RU" sz="1100" b="1" dirty="0">
                <a:solidFill>
                  <a:srgbClr val="C00000"/>
                </a:solidFill>
                <a:latin typeface="Poboto mono"/>
              </a:rPr>
              <a:t>ОО </a:t>
            </a:r>
            <a:r>
              <a:rPr lang="ru-RU" sz="1100" b="1" dirty="0" smtClean="0">
                <a:solidFill>
                  <a:srgbClr val="C00000"/>
                </a:solidFill>
                <a:latin typeface="Poboto mono"/>
              </a:rPr>
              <a:t>24-26 </a:t>
            </a:r>
            <a:r>
              <a:rPr lang="ru-RU" sz="1100" b="1" dirty="0">
                <a:solidFill>
                  <a:srgbClr val="C00000"/>
                </a:solidFill>
                <a:latin typeface="Poboto mono"/>
              </a:rPr>
              <a:t>февраля </a:t>
            </a:r>
            <a:endParaRPr lang="ru-RU" sz="1100" b="1" dirty="0">
              <a:solidFill>
                <a:srgbClr val="C00000"/>
              </a:solidFill>
              <a:latin typeface="Poboto mono"/>
            </a:endParaRPr>
          </a:p>
          <a:p>
            <a:pPr marL="171450" indent="-171450" algn="l">
              <a:buFont typeface="Arial" panose="020B0604020202020204" pitchFamily="34" charset="0"/>
              <a:buChar char="•"/>
            </a:pPr>
            <a:r>
              <a:rPr lang="ru-RU" sz="1100" dirty="0" smtClean="0">
                <a:latin typeface="Poboto mono"/>
              </a:rPr>
              <a:t>получение </a:t>
            </a:r>
            <a:r>
              <a:rPr lang="ru-RU" sz="1100" dirty="0">
                <a:latin typeface="Poboto mono"/>
              </a:rPr>
              <a:t>от </a:t>
            </a:r>
            <a:r>
              <a:rPr lang="ru-RU" sz="1100" dirty="0" smtClean="0">
                <a:latin typeface="Poboto mono"/>
              </a:rPr>
              <a:t>ОМСУ файлов ОО «Форма </a:t>
            </a:r>
            <a:r>
              <a:rPr lang="ru-RU" sz="1100" dirty="0">
                <a:latin typeface="Poboto mono"/>
              </a:rPr>
              <a:t>СБ-04» с регистрацией на </a:t>
            </a:r>
            <a:r>
              <a:rPr lang="ru-RU" sz="1100" dirty="0" smtClean="0">
                <a:latin typeface="Poboto mono"/>
              </a:rPr>
              <a:t>ГИА-2026 (формате </a:t>
            </a:r>
            <a:r>
              <a:rPr lang="en-US" sz="1100" dirty="0" smtClean="0">
                <a:latin typeface="Poboto mono"/>
              </a:rPr>
              <a:t>PDF</a:t>
            </a:r>
            <a:r>
              <a:rPr lang="ru-RU" sz="1100" dirty="0" smtClean="0">
                <a:latin typeface="Poboto mono"/>
              </a:rPr>
              <a:t>), печать файлов.</a:t>
            </a:r>
            <a:endParaRPr lang="ru-RU" sz="1100" dirty="0">
              <a:latin typeface="Poboto mono"/>
            </a:endParaRPr>
          </a:p>
          <a:p>
            <a:pPr marL="171450" indent="-171450" algn="l">
              <a:buFont typeface="Arial" panose="020B0604020202020204" pitchFamily="34" charset="0"/>
              <a:buChar char="•"/>
            </a:pPr>
            <a:r>
              <a:rPr lang="ru-RU" sz="1100" dirty="0" smtClean="0">
                <a:latin typeface="Poboto mono"/>
              </a:rPr>
              <a:t>организация проверки данных </a:t>
            </a:r>
            <a:r>
              <a:rPr lang="ru-RU" sz="1100" dirty="0">
                <a:latin typeface="Poboto mono"/>
              </a:rPr>
              <a:t>участниками </a:t>
            </a:r>
            <a:r>
              <a:rPr lang="ru-RU" sz="1100" dirty="0" smtClean="0">
                <a:latin typeface="Poboto mono"/>
              </a:rPr>
              <a:t>ГИА-11: </a:t>
            </a:r>
          </a:p>
          <a:p>
            <a:pPr marL="171450" indent="-171450" algn="l">
              <a:buFont typeface="Wingdings" panose="05000000000000000000" pitchFamily="2" charset="2"/>
              <a:buChar char="ü"/>
            </a:pPr>
            <a:r>
              <a:rPr lang="ru-RU" sz="1100" dirty="0" smtClean="0">
                <a:solidFill>
                  <a:srgbClr val="7030A0"/>
                </a:solidFill>
                <a:latin typeface="Poboto mono"/>
              </a:rPr>
              <a:t>персональные </a:t>
            </a:r>
            <a:r>
              <a:rPr lang="ru-RU" sz="1100" dirty="0">
                <a:solidFill>
                  <a:srgbClr val="7030A0"/>
                </a:solidFill>
                <a:latin typeface="Poboto mono"/>
              </a:rPr>
              <a:t>данные - ФИО, паспортные данные, </a:t>
            </a:r>
            <a:r>
              <a:rPr lang="ru-RU" sz="1100" dirty="0" smtClean="0">
                <a:solidFill>
                  <a:srgbClr val="7030A0"/>
                </a:solidFill>
                <a:latin typeface="Poboto mono"/>
              </a:rPr>
              <a:t>СНИЛС</a:t>
            </a:r>
          </a:p>
          <a:p>
            <a:pPr marL="171450" indent="-171450" algn="l">
              <a:buFont typeface="Wingdings" panose="05000000000000000000" pitchFamily="2" charset="2"/>
              <a:buChar char="ü"/>
            </a:pPr>
            <a:r>
              <a:rPr lang="ru-RU" sz="1100" dirty="0" smtClean="0">
                <a:solidFill>
                  <a:srgbClr val="7030A0"/>
                </a:solidFill>
                <a:latin typeface="Poboto mono"/>
              </a:rPr>
              <a:t>форма ГИА</a:t>
            </a:r>
            <a:r>
              <a:rPr lang="ru-RU" sz="1100" dirty="0">
                <a:solidFill>
                  <a:srgbClr val="7030A0"/>
                </a:solidFill>
                <a:latin typeface="Poboto mono"/>
              </a:rPr>
              <a:t>, количество и перечень выбранных для сдачи учебных предметов, </a:t>
            </a:r>
            <a:r>
              <a:rPr lang="ru-RU" sz="1100" dirty="0" smtClean="0">
                <a:solidFill>
                  <a:srgbClr val="7030A0"/>
                </a:solidFill>
                <a:latin typeface="Poboto mono"/>
              </a:rPr>
              <a:t>сроки, дата  </a:t>
            </a:r>
            <a:r>
              <a:rPr lang="ru-RU" sz="1100" dirty="0">
                <a:solidFill>
                  <a:srgbClr val="7030A0"/>
                </a:solidFill>
                <a:latin typeface="Poboto mono"/>
              </a:rPr>
              <a:t>экзаменов выбранных учебных </a:t>
            </a:r>
            <a:r>
              <a:rPr lang="ru-RU" sz="1100" dirty="0" smtClean="0">
                <a:solidFill>
                  <a:srgbClr val="7030A0"/>
                </a:solidFill>
                <a:latin typeface="Poboto mono"/>
              </a:rPr>
              <a:t>предметов.</a:t>
            </a:r>
          </a:p>
          <a:p>
            <a:pPr marL="171450" indent="-171450" algn="l">
              <a:buFont typeface="Wingdings" panose="05000000000000000000" pitchFamily="2" charset="2"/>
              <a:buChar char="ü"/>
            </a:pPr>
            <a:r>
              <a:rPr lang="ru-RU" sz="1100" b="1" dirty="0" smtClean="0">
                <a:latin typeface="Poboto mono"/>
              </a:rPr>
              <a:t>в </a:t>
            </a:r>
            <a:r>
              <a:rPr lang="ru-RU" sz="1100" b="1" dirty="0">
                <a:latin typeface="Poboto mono"/>
              </a:rPr>
              <a:t>подтверждение правильно внесенных данных обучающийся (участник ГИА-11</a:t>
            </a:r>
            <a:r>
              <a:rPr lang="ru-RU" sz="1100" b="1" u="sng" dirty="0">
                <a:latin typeface="Poboto mono"/>
              </a:rPr>
              <a:t>) ставит свою подпись в конце строки со своими </a:t>
            </a:r>
            <a:r>
              <a:rPr lang="ru-RU" sz="1100" b="1" u="sng" dirty="0" smtClean="0">
                <a:latin typeface="Poboto mono"/>
              </a:rPr>
              <a:t>данными.</a:t>
            </a:r>
          </a:p>
          <a:p>
            <a:pPr marL="171450" indent="-171450" algn="l">
              <a:buFont typeface="Arial" panose="020B0604020202020204" pitchFamily="34" charset="0"/>
              <a:buChar char="•"/>
            </a:pPr>
            <a:r>
              <a:rPr lang="ru-RU" sz="1100" dirty="0" smtClean="0">
                <a:latin typeface="Poboto mono"/>
              </a:rPr>
              <a:t>при обнаружения </a:t>
            </a:r>
            <a:r>
              <a:rPr lang="ru-RU" sz="1100" dirty="0">
                <a:latin typeface="Poboto mono"/>
              </a:rPr>
              <a:t>в файле ГБУ ЛО «ИЦОКО» обучающимися/лицами, ответственными за проведение проверки, некорректных, ошибочных персональных данных, формы ГИА, дат и выбранных учебных предметов по регистрации на экзамен, </a:t>
            </a:r>
            <a:r>
              <a:rPr lang="ru-RU" sz="1100" b="1" u="sng" dirty="0" smtClean="0">
                <a:latin typeface="Poboto mono"/>
              </a:rPr>
              <a:t>подпись </a:t>
            </a:r>
            <a:r>
              <a:rPr lang="ru-RU" sz="1100" b="1" u="sng" dirty="0">
                <a:latin typeface="Poboto mono"/>
              </a:rPr>
              <a:t>обучающегося не ставится.</a:t>
            </a:r>
            <a:r>
              <a:rPr lang="ru-RU" sz="1100" dirty="0">
                <a:latin typeface="Poboto mono"/>
              </a:rPr>
              <a:t> </a:t>
            </a:r>
            <a:endParaRPr lang="ru-RU" sz="1100" dirty="0" smtClean="0">
              <a:latin typeface="Poboto mono"/>
            </a:endParaRPr>
          </a:p>
          <a:p>
            <a:pPr marL="171450" indent="-171450" algn="l">
              <a:buFont typeface="Arial" panose="020B0604020202020204" pitchFamily="34" charset="0"/>
              <a:buChar char="•"/>
            </a:pPr>
            <a:r>
              <a:rPr lang="ru-RU" sz="1100" dirty="0" smtClean="0">
                <a:latin typeface="Poboto mono"/>
              </a:rPr>
              <a:t>направление руководителем </a:t>
            </a:r>
            <a:r>
              <a:rPr lang="ru-RU" sz="1100" dirty="0">
                <a:latin typeface="Poboto mono"/>
              </a:rPr>
              <a:t>ОО  </a:t>
            </a:r>
            <a:r>
              <a:rPr lang="ru-RU" sz="1100" b="1" dirty="0">
                <a:solidFill>
                  <a:srgbClr val="C00000"/>
                </a:solidFill>
                <a:latin typeface="Poboto mono"/>
              </a:rPr>
              <a:t>до 12 часов 26 февраля </a:t>
            </a:r>
            <a:r>
              <a:rPr lang="ru-RU" sz="1100" dirty="0" smtClean="0">
                <a:latin typeface="Poboto mono"/>
              </a:rPr>
              <a:t>письма </a:t>
            </a:r>
            <a:r>
              <a:rPr lang="ru-RU" sz="1100" dirty="0">
                <a:latin typeface="Poboto mono"/>
              </a:rPr>
              <a:t>муниципальному координатору ГИА о внесении соответствующих коррекционных изменений в РИС ГИА (согласно приложению к письму), </a:t>
            </a:r>
            <a:r>
              <a:rPr lang="ru-RU" sz="1100" dirty="0" smtClean="0">
                <a:latin typeface="Poboto mono"/>
              </a:rPr>
              <a:t>направление координатором письма в </a:t>
            </a:r>
            <a:r>
              <a:rPr lang="ru-RU" sz="1100" dirty="0">
                <a:latin typeface="Poboto mono"/>
              </a:rPr>
              <a:t>ГБУ ЛО «ИЦОКО</a:t>
            </a:r>
            <a:r>
              <a:rPr lang="ru-RU" sz="1100" dirty="0" smtClean="0">
                <a:latin typeface="Poboto mono"/>
              </a:rPr>
              <a:t>».</a:t>
            </a:r>
            <a:endParaRPr lang="ru-RU" sz="1100" dirty="0">
              <a:latin typeface="Poboto mono"/>
            </a:endParaRPr>
          </a:p>
          <a:p>
            <a:pPr marL="171450" indent="-171450" algn="l">
              <a:buFont typeface="Arial" panose="020B0604020202020204" pitchFamily="34" charset="0"/>
              <a:buChar char="•"/>
            </a:pPr>
            <a:r>
              <a:rPr lang="ru-RU" sz="1100" dirty="0" smtClean="0">
                <a:latin typeface="Poboto mono"/>
              </a:rPr>
              <a:t>заверение печатной формы </a:t>
            </a:r>
            <a:r>
              <a:rPr lang="ru-RU" sz="1100" dirty="0">
                <a:latin typeface="Poboto mono"/>
              </a:rPr>
              <a:t>«Форма СБ-04» с подписями обучающихся подписью руководителя и </a:t>
            </a:r>
            <a:r>
              <a:rPr lang="ru-RU" sz="1100" dirty="0" smtClean="0">
                <a:latin typeface="Poboto mono"/>
              </a:rPr>
              <a:t>печатью ОО.</a:t>
            </a:r>
            <a:endParaRPr lang="ru-RU" sz="1100" dirty="0">
              <a:latin typeface="Poboto mono"/>
            </a:endParaRPr>
          </a:p>
          <a:p>
            <a:pPr marL="171450" indent="-171450" algn="l">
              <a:buFont typeface="Arial" panose="020B0604020202020204" pitchFamily="34" charset="0"/>
              <a:buChar char="•"/>
            </a:pPr>
            <a:r>
              <a:rPr lang="ru-RU" sz="1100" dirty="0" smtClean="0">
                <a:latin typeface="Poboto mono"/>
              </a:rPr>
              <a:t>направление </a:t>
            </a:r>
            <a:r>
              <a:rPr lang="ru-RU" sz="1100" dirty="0">
                <a:latin typeface="Poboto mono"/>
              </a:rPr>
              <a:t>в </a:t>
            </a:r>
            <a:r>
              <a:rPr lang="ru-RU" sz="1100" dirty="0" smtClean="0">
                <a:latin typeface="Poboto mono"/>
              </a:rPr>
              <a:t>ОМСУ сканов </a:t>
            </a:r>
            <a:r>
              <a:rPr lang="ru-RU" sz="1100" dirty="0">
                <a:latin typeface="Poboto mono"/>
              </a:rPr>
              <a:t>(формат PDF) </a:t>
            </a:r>
            <a:r>
              <a:rPr lang="ru-RU" sz="1100" dirty="0" smtClean="0">
                <a:latin typeface="Poboto mono"/>
              </a:rPr>
              <a:t>печатной формы </a:t>
            </a:r>
            <a:r>
              <a:rPr lang="ru-RU" sz="1100" dirty="0">
                <a:latin typeface="Poboto mono"/>
              </a:rPr>
              <a:t>«Форма СБ-04» с подписями обучающихся, руководителя и </a:t>
            </a:r>
            <a:r>
              <a:rPr lang="ru-RU" sz="1100" dirty="0" smtClean="0">
                <a:latin typeface="Poboto mono"/>
              </a:rPr>
              <a:t>печатью ОО. </a:t>
            </a:r>
          </a:p>
          <a:p>
            <a:pPr algn="l"/>
            <a:endParaRPr lang="ru-RU" sz="11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spTree>
    <p:extLst>
      <p:ext uri="{BB962C8B-B14F-4D97-AF65-F5344CB8AC3E}">
        <p14:creationId xmlns:p14="http://schemas.microsoft.com/office/powerpoint/2010/main" val="3729537850"/>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8</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179512" y="123478"/>
            <a:ext cx="8856984"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400" b="1" dirty="0" smtClean="0">
                <a:solidFill>
                  <a:srgbClr val="FF0000"/>
                </a:solidFill>
                <a:latin typeface="Poboto mono"/>
              </a:rPr>
              <a:t>Регистрация и проверка </a:t>
            </a:r>
            <a:r>
              <a:rPr lang="ru-RU" sz="1400" b="1" dirty="0">
                <a:solidFill>
                  <a:srgbClr val="FF0000"/>
                </a:solidFill>
                <a:latin typeface="Poboto mono"/>
              </a:rPr>
              <a:t>данных в РИС </a:t>
            </a:r>
            <a:r>
              <a:rPr lang="ru-RU" sz="1400" b="1" dirty="0" smtClean="0">
                <a:solidFill>
                  <a:srgbClr val="FF0000"/>
                </a:solidFill>
                <a:latin typeface="Poboto mono"/>
              </a:rPr>
              <a:t>ГИА-9</a:t>
            </a:r>
            <a:endParaRPr lang="ru-RU" sz="1400" dirty="0">
              <a:solidFill>
                <a:srgbClr val="002774"/>
              </a:solidFill>
              <a:latin typeface="Poboto mono"/>
            </a:endParaRPr>
          </a:p>
          <a:p>
            <a:r>
              <a:rPr lang="ru-RU" sz="1400" b="1" dirty="0" smtClean="0">
                <a:solidFill>
                  <a:srgbClr val="002774"/>
                </a:solidFill>
                <a:latin typeface="Poboto mono"/>
              </a:rPr>
              <a:t>Алгоритм выверки данных в ОО </a:t>
            </a:r>
            <a:r>
              <a:rPr lang="ru-RU" sz="1400" b="1" dirty="0" smtClean="0">
                <a:solidFill>
                  <a:srgbClr val="002774"/>
                </a:solidFill>
                <a:latin typeface="Poboto mono"/>
              </a:rPr>
              <a:t>по письму КОПО </a:t>
            </a:r>
            <a:r>
              <a:rPr lang="ru-RU" sz="1400" b="1" dirty="0">
                <a:solidFill>
                  <a:srgbClr val="002774"/>
                </a:solidFill>
                <a:latin typeface="Poboto mono"/>
              </a:rPr>
              <a:t>ЛО </a:t>
            </a:r>
            <a:endParaRPr lang="ru-RU" sz="1400" b="1" dirty="0" smtClean="0">
              <a:solidFill>
                <a:srgbClr val="002774"/>
              </a:solidFill>
              <a:latin typeface="Poboto mono"/>
            </a:endParaRPr>
          </a:p>
          <a:p>
            <a:r>
              <a:rPr lang="ru-RU" sz="1400" b="1" dirty="0" smtClean="0">
                <a:solidFill>
                  <a:srgbClr val="002774"/>
                </a:solidFill>
                <a:latin typeface="Poboto mono"/>
              </a:rPr>
              <a:t>(</a:t>
            </a:r>
            <a:r>
              <a:rPr lang="ru-RU" sz="1400" b="1" dirty="0">
                <a:solidFill>
                  <a:srgbClr val="002774"/>
                </a:solidFill>
                <a:latin typeface="Poboto mono"/>
              </a:rPr>
              <a:t>о </a:t>
            </a:r>
            <a:r>
              <a:rPr lang="ru-RU" sz="1400" b="1" dirty="0" smtClean="0">
                <a:solidFill>
                  <a:srgbClr val="002774"/>
                </a:solidFill>
                <a:latin typeface="Poboto mono"/>
              </a:rPr>
              <a:t>внесении сведений в РИС ГИА-11 2026 г.) </a:t>
            </a:r>
            <a:r>
              <a:rPr lang="ru-RU" sz="1400" b="1" dirty="0" smtClean="0">
                <a:solidFill>
                  <a:srgbClr val="002774"/>
                </a:solidFill>
                <a:latin typeface="Poboto mono"/>
              </a:rPr>
              <a:t>от </a:t>
            </a:r>
            <a:r>
              <a:rPr lang="ru-RU" sz="1400" b="1" dirty="0" smtClean="0">
                <a:solidFill>
                  <a:srgbClr val="FF0000"/>
                </a:solidFill>
                <a:latin typeface="Poboto mono"/>
              </a:rPr>
              <a:t>10.02.2026 </a:t>
            </a:r>
            <a:r>
              <a:rPr lang="ru-RU" sz="1400" b="1" dirty="0" smtClean="0">
                <a:solidFill>
                  <a:srgbClr val="FF0000"/>
                </a:solidFill>
                <a:latin typeface="Poboto mono"/>
              </a:rPr>
              <a:t>№ </a:t>
            </a:r>
            <a:r>
              <a:rPr lang="ru-RU" sz="1400" b="1" dirty="0" smtClean="0">
                <a:solidFill>
                  <a:srgbClr val="FF0000"/>
                </a:solidFill>
                <a:latin typeface="Poboto mono"/>
              </a:rPr>
              <a:t>19-4769/2026</a:t>
            </a:r>
            <a:endParaRPr lang="ru-RU" sz="1400" b="1" dirty="0">
              <a:solidFill>
                <a:srgbClr val="FF0000"/>
              </a:solidFill>
              <a:latin typeface="Poboto mono"/>
            </a:endParaRPr>
          </a:p>
          <a:p>
            <a:r>
              <a:rPr lang="ru-RU" sz="1100" dirty="0" smtClean="0">
                <a:solidFill>
                  <a:srgbClr val="C00000"/>
                </a:solidFill>
                <a:latin typeface="Poboto mono"/>
              </a:rPr>
              <a:t>Первый этап – внесение сведений до 2 марта 2026 г.</a:t>
            </a:r>
          </a:p>
          <a:p>
            <a:r>
              <a:rPr lang="ru-RU" sz="1100" dirty="0" smtClean="0">
                <a:solidFill>
                  <a:srgbClr val="C00000"/>
                </a:solidFill>
                <a:latin typeface="Poboto mono"/>
              </a:rPr>
              <a:t> </a:t>
            </a:r>
            <a:r>
              <a:rPr lang="ru-RU" sz="1100" b="1" dirty="0" smtClean="0">
                <a:solidFill>
                  <a:srgbClr val="C00000"/>
                </a:solidFill>
                <a:latin typeface="Poboto mono"/>
              </a:rPr>
              <a:t>второй этап 6-13 марта – проверка сведений</a:t>
            </a:r>
          </a:p>
          <a:p>
            <a:pPr algn="l"/>
            <a:endParaRPr lang="ru-RU" sz="1200" b="1" dirty="0" smtClean="0">
              <a:solidFill>
                <a:srgbClr val="FF0000"/>
              </a:solidFill>
              <a:latin typeface="Poboto mono"/>
            </a:endParaRPr>
          </a:p>
          <a:p>
            <a:pPr algn="l"/>
            <a:r>
              <a:rPr lang="ru-RU" sz="1200" b="1" dirty="0" smtClean="0">
                <a:solidFill>
                  <a:srgbClr val="FF0000"/>
                </a:solidFill>
                <a:latin typeface="Poboto mono"/>
              </a:rPr>
              <a:t>При </a:t>
            </a:r>
            <a:r>
              <a:rPr lang="ru-RU" sz="1200" b="1" dirty="0">
                <a:solidFill>
                  <a:srgbClr val="FF0000"/>
                </a:solidFill>
                <a:latin typeface="Poboto mono"/>
              </a:rPr>
              <a:t>внесении сведений на </a:t>
            </a:r>
            <a:r>
              <a:rPr lang="ru-RU" sz="1200" b="1" dirty="0" smtClean="0">
                <a:solidFill>
                  <a:srgbClr val="FF0000"/>
                </a:solidFill>
                <a:latin typeface="Poboto mono"/>
              </a:rPr>
              <a:t>муниципальном </a:t>
            </a:r>
            <a:r>
              <a:rPr lang="ru-RU" sz="1200" b="1" dirty="0">
                <a:solidFill>
                  <a:srgbClr val="FF0000"/>
                </a:solidFill>
                <a:latin typeface="Poboto mono"/>
              </a:rPr>
              <a:t>уровне о выборе экзаменов участников ГИА </a:t>
            </a:r>
            <a:r>
              <a:rPr lang="ru-RU" sz="1400" b="1" dirty="0" smtClean="0">
                <a:solidFill>
                  <a:srgbClr val="FF0000"/>
                </a:solidFill>
                <a:latin typeface="Poboto mono"/>
              </a:rPr>
              <a:t>запрещается</a:t>
            </a:r>
            <a:r>
              <a:rPr lang="ru-RU" sz="1400" b="1" dirty="0">
                <a:solidFill>
                  <a:srgbClr val="FF0000"/>
                </a:solidFill>
                <a:latin typeface="Poboto mono"/>
              </a:rPr>
              <a:t> </a:t>
            </a:r>
            <a:endParaRPr lang="ru-RU" sz="1400" dirty="0">
              <a:solidFill>
                <a:srgbClr val="FF0000"/>
              </a:solidFill>
              <a:latin typeface="Poboto mono"/>
            </a:endParaRPr>
          </a:p>
          <a:p>
            <a:pPr algn="l"/>
            <a:r>
              <a:rPr lang="ru-RU" sz="1200" dirty="0">
                <a:solidFill>
                  <a:srgbClr val="FF0000"/>
                </a:solidFill>
                <a:latin typeface="Poboto mono"/>
              </a:rPr>
              <a:t>а)</a:t>
            </a:r>
            <a:r>
              <a:rPr lang="ru-RU" sz="1200" b="1" dirty="0">
                <a:solidFill>
                  <a:srgbClr val="FF0000"/>
                </a:solidFill>
                <a:latin typeface="Poboto mono"/>
              </a:rPr>
              <a:t> Самостоятельно устанавливать значение признака «Допуск к ГИА».</a:t>
            </a:r>
            <a:r>
              <a:rPr lang="ru-RU" sz="1200" dirty="0">
                <a:solidFill>
                  <a:srgbClr val="FF0000"/>
                </a:solidFill>
                <a:latin typeface="Poboto mono"/>
              </a:rPr>
              <a:t> Регистрация участников на экзамены возможна вне зависимости активного значения признака «Допуск к ГИА» (проставлен/не проставлен). </a:t>
            </a:r>
          </a:p>
          <a:p>
            <a:pPr algn="l"/>
            <a:r>
              <a:rPr lang="ru-RU" sz="1200" dirty="0">
                <a:solidFill>
                  <a:srgbClr val="FF0000"/>
                </a:solidFill>
                <a:latin typeface="Poboto mono"/>
              </a:rPr>
              <a:t>б) </a:t>
            </a:r>
            <a:r>
              <a:rPr lang="ru-RU" sz="1200" b="1" dirty="0">
                <a:solidFill>
                  <a:srgbClr val="FF0000"/>
                </a:solidFill>
                <a:latin typeface="Poboto mono"/>
              </a:rPr>
              <a:t>Самостоятельно корректировать сведения об участниках ГИА</a:t>
            </a:r>
            <a:r>
              <a:rPr lang="ru-RU" sz="1200" dirty="0">
                <a:solidFill>
                  <a:srgbClr val="FF0000"/>
                </a:solidFill>
                <a:latin typeface="Poboto mono"/>
              </a:rPr>
              <a:t> (удаление из РИС в связи с выбытием обучающегося из </a:t>
            </a:r>
            <a:r>
              <a:rPr lang="ru-RU" sz="1200" dirty="0" smtClean="0">
                <a:solidFill>
                  <a:srgbClr val="FF0000"/>
                </a:solidFill>
                <a:latin typeface="Poboto mono"/>
              </a:rPr>
              <a:t>ОО, </a:t>
            </a:r>
            <a:r>
              <a:rPr lang="ru-RU" sz="1200" dirty="0">
                <a:solidFill>
                  <a:srgbClr val="FF0000"/>
                </a:solidFill>
                <a:latin typeface="Poboto mono"/>
              </a:rPr>
              <a:t>переводом в иную </a:t>
            </a:r>
            <a:r>
              <a:rPr lang="ru-RU" sz="1200" dirty="0" smtClean="0">
                <a:solidFill>
                  <a:srgbClr val="FF0000"/>
                </a:solidFill>
                <a:latin typeface="Poboto mono"/>
              </a:rPr>
              <a:t>ОО, </a:t>
            </a:r>
            <a:r>
              <a:rPr lang="ru-RU" sz="1200" dirty="0">
                <a:solidFill>
                  <a:srgbClr val="FF0000"/>
                </a:solidFill>
                <a:latin typeface="Poboto mono"/>
              </a:rPr>
              <a:t>коррекция персональных данных), </a:t>
            </a:r>
            <a:r>
              <a:rPr lang="ru-RU" sz="1200" b="1" dirty="0">
                <a:solidFill>
                  <a:srgbClr val="FF0000"/>
                </a:solidFill>
                <a:latin typeface="Poboto mono"/>
              </a:rPr>
              <a:t>изменять наименование </a:t>
            </a:r>
            <a:r>
              <a:rPr lang="ru-RU" sz="1200" b="1" dirty="0" smtClean="0">
                <a:solidFill>
                  <a:srgbClr val="FF0000"/>
                </a:solidFill>
                <a:latin typeface="Poboto mono"/>
              </a:rPr>
              <a:t>ОО/ранее </a:t>
            </a:r>
            <a:r>
              <a:rPr lang="ru-RU" sz="1200" b="1" dirty="0">
                <a:solidFill>
                  <a:srgbClr val="FF0000"/>
                </a:solidFill>
                <a:latin typeface="Poboto mono"/>
              </a:rPr>
              <a:t>внесенные сведения по </a:t>
            </a:r>
            <a:r>
              <a:rPr lang="ru-RU" sz="1200" b="1" dirty="0" smtClean="0">
                <a:solidFill>
                  <a:srgbClr val="FF0000"/>
                </a:solidFill>
                <a:latin typeface="Poboto mono"/>
              </a:rPr>
              <a:t>ОО</a:t>
            </a:r>
            <a:r>
              <a:rPr lang="ru-RU" sz="1200" dirty="0" smtClean="0">
                <a:solidFill>
                  <a:srgbClr val="FF0000"/>
                </a:solidFill>
                <a:latin typeface="Poboto mono"/>
              </a:rPr>
              <a:t>. </a:t>
            </a:r>
            <a:endParaRPr lang="ru-RU" sz="1200" dirty="0">
              <a:solidFill>
                <a:srgbClr val="FF0000"/>
              </a:solidFill>
              <a:latin typeface="Poboto mono"/>
            </a:endParaRPr>
          </a:p>
          <a:p>
            <a:pPr algn="l"/>
            <a:r>
              <a:rPr lang="ru-RU" sz="1200" dirty="0">
                <a:solidFill>
                  <a:srgbClr val="FF0000"/>
                </a:solidFill>
                <a:latin typeface="Poboto mono"/>
              </a:rPr>
              <a:t>в) </a:t>
            </a:r>
            <a:r>
              <a:rPr lang="ru-RU" sz="1200" b="1" dirty="0">
                <a:solidFill>
                  <a:srgbClr val="FF0000"/>
                </a:solidFill>
                <a:latin typeface="Poboto mono"/>
              </a:rPr>
              <a:t>Самостоятельно регистрировать участников ГИА на дополнительные (резервные) даты итогового собеседования.</a:t>
            </a:r>
            <a:endParaRPr lang="ru-RU" sz="1200" dirty="0">
              <a:solidFill>
                <a:srgbClr val="FF0000"/>
              </a:solidFill>
              <a:latin typeface="Poboto mono"/>
            </a:endParaRPr>
          </a:p>
          <a:p>
            <a:pPr algn="l"/>
            <a:endParaRPr lang="ru-RU" sz="1100" b="1" dirty="0" smtClean="0">
              <a:solidFill>
                <a:srgbClr val="C00000"/>
              </a:solidFill>
              <a:latin typeface="Poboto mono"/>
            </a:endParaRPr>
          </a:p>
          <a:p>
            <a:pPr algn="l"/>
            <a:r>
              <a:rPr lang="ru-RU" sz="1200" b="1" dirty="0" smtClean="0">
                <a:solidFill>
                  <a:srgbClr val="C00000"/>
                </a:solidFill>
                <a:latin typeface="Poboto mono"/>
              </a:rPr>
              <a:t>ОМСУ – 6 - 13 </a:t>
            </a:r>
            <a:r>
              <a:rPr lang="ru-RU" sz="1200" b="1" dirty="0">
                <a:solidFill>
                  <a:srgbClr val="C00000"/>
                </a:solidFill>
                <a:latin typeface="Poboto mono"/>
              </a:rPr>
              <a:t>марта – </a:t>
            </a:r>
            <a:r>
              <a:rPr lang="ru-RU" sz="1200" b="1" dirty="0" smtClean="0">
                <a:solidFill>
                  <a:srgbClr val="C00000"/>
                </a:solidFill>
                <a:latin typeface="Poboto mono"/>
              </a:rPr>
              <a:t>проверка сведений</a:t>
            </a:r>
          </a:p>
          <a:p>
            <a:pPr algn="l"/>
            <a:endParaRPr lang="ru-RU" sz="1200" b="1" dirty="0" smtClean="0">
              <a:solidFill>
                <a:srgbClr val="C00000"/>
              </a:solidFill>
              <a:latin typeface="Poboto mono"/>
            </a:endParaRPr>
          </a:p>
          <a:p>
            <a:pPr marL="171450" indent="-171450" algn="l">
              <a:lnSpc>
                <a:spcPct val="150000"/>
              </a:lnSpc>
              <a:buFont typeface="Arial" panose="020B0604020202020204" pitchFamily="34" charset="0"/>
              <a:buChar char="•"/>
            </a:pPr>
            <a:r>
              <a:rPr lang="ru-RU" sz="1200" b="1" dirty="0" smtClean="0">
                <a:solidFill>
                  <a:srgbClr val="002060"/>
                </a:solidFill>
                <a:latin typeface="Poboto mono"/>
              </a:rPr>
              <a:t>6 марта - </a:t>
            </a:r>
            <a:r>
              <a:rPr lang="ru-RU" sz="1200" dirty="0" smtClean="0">
                <a:latin typeface="Poboto mono"/>
              </a:rPr>
              <a:t>получение</a:t>
            </a:r>
            <a:r>
              <a:rPr lang="ru-RU" sz="1200" b="1" dirty="0" smtClean="0">
                <a:latin typeface="Poboto mono"/>
              </a:rPr>
              <a:t> </a:t>
            </a:r>
            <a:r>
              <a:rPr lang="ru-RU" sz="1200" dirty="0" smtClean="0">
                <a:latin typeface="Poboto mono"/>
              </a:rPr>
              <a:t>от </a:t>
            </a:r>
            <a:r>
              <a:rPr lang="ru-RU" sz="1200" dirty="0">
                <a:latin typeface="Poboto mono"/>
              </a:rPr>
              <a:t>ГБУ ЛО «ИЦОКО» </a:t>
            </a:r>
            <a:r>
              <a:rPr lang="ru-RU" sz="1200" dirty="0">
                <a:latin typeface="Poboto mono"/>
              </a:rPr>
              <a:t>файлов </a:t>
            </a:r>
            <a:r>
              <a:rPr lang="ru-RU" sz="1200" dirty="0" smtClean="0">
                <a:latin typeface="Poboto mono"/>
              </a:rPr>
              <a:t>ОО </a:t>
            </a:r>
            <a:r>
              <a:rPr lang="ru-RU" sz="1200" dirty="0">
                <a:latin typeface="Poboto mono"/>
              </a:rPr>
              <a:t>(</a:t>
            </a:r>
            <a:r>
              <a:rPr lang="ru-RU" sz="1200" dirty="0" smtClean="0">
                <a:latin typeface="Poboto mono"/>
              </a:rPr>
              <a:t>формат </a:t>
            </a:r>
            <a:r>
              <a:rPr lang="en-US" sz="1200" dirty="0" smtClean="0">
                <a:latin typeface="Poboto mono"/>
              </a:rPr>
              <a:t>PDF</a:t>
            </a:r>
            <a:r>
              <a:rPr lang="ru-RU" sz="1200" dirty="0" smtClean="0">
                <a:latin typeface="Poboto mono"/>
              </a:rPr>
              <a:t>) </a:t>
            </a:r>
            <a:r>
              <a:rPr lang="ru-RU" sz="1200" dirty="0">
                <a:latin typeface="Poboto mono"/>
              </a:rPr>
              <a:t>«Форма СБ-04» </a:t>
            </a:r>
            <a:r>
              <a:rPr lang="ru-RU" sz="1200" dirty="0">
                <a:latin typeface="Poboto mono"/>
              </a:rPr>
              <a:t>с регистрацией на </a:t>
            </a:r>
            <a:r>
              <a:rPr lang="ru-RU" sz="1200" dirty="0" smtClean="0">
                <a:latin typeface="Poboto mono"/>
              </a:rPr>
              <a:t>ГИА-</a:t>
            </a:r>
            <a:r>
              <a:rPr lang="ru-RU" sz="1200" dirty="0" smtClean="0">
                <a:latin typeface="Poboto mono"/>
              </a:rPr>
              <a:t>2026 </a:t>
            </a:r>
          </a:p>
          <a:p>
            <a:pPr marL="171450" indent="-171450" algn="l">
              <a:lnSpc>
                <a:spcPct val="150000"/>
              </a:lnSpc>
              <a:buFont typeface="Arial" panose="020B0604020202020204" pitchFamily="34" charset="0"/>
              <a:buChar char="•"/>
            </a:pPr>
            <a:r>
              <a:rPr lang="ru-RU" sz="1200" b="1" dirty="0" smtClean="0">
                <a:solidFill>
                  <a:srgbClr val="002060"/>
                </a:solidFill>
                <a:latin typeface="Poboto mono"/>
              </a:rPr>
              <a:t>до 12 марта - </a:t>
            </a:r>
            <a:r>
              <a:rPr lang="ru-RU" sz="1200" dirty="0" smtClean="0">
                <a:latin typeface="Poboto mono"/>
              </a:rPr>
              <a:t>проведение проверки </a:t>
            </a:r>
            <a:r>
              <a:rPr lang="ru-RU" sz="1200" dirty="0">
                <a:latin typeface="Poboto mono"/>
              </a:rPr>
              <a:t>в </a:t>
            </a:r>
            <a:r>
              <a:rPr lang="ru-RU" sz="1200" dirty="0" smtClean="0">
                <a:latin typeface="Poboto mono"/>
              </a:rPr>
              <a:t>ОО данных </a:t>
            </a:r>
            <a:r>
              <a:rPr lang="ru-RU" sz="1200" dirty="0">
                <a:latin typeface="Poboto mono"/>
              </a:rPr>
              <a:t>файлов </a:t>
            </a:r>
            <a:r>
              <a:rPr lang="ru-RU" sz="1200" dirty="0" smtClean="0">
                <a:latin typeface="Poboto mono"/>
              </a:rPr>
              <a:t>(формате </a:t>
            </a:r>
            <a:r>
              <a:rPr lang="en-US" sz="1200" dirty="0" smtClean="0">
                <a:latin typeface="Poboto mono"/>
              </a:rPr>
              <a:t>PDF</a:t>
            </a:r>
            <a:r>
              <a:rPr lang="ru-RU" sz="1200" dirty="0" smtClean="0">
                <a:latin typeface="Poboto mono"/>
              </a:rPr>
              <a:t>) </a:t>
            </a:r>
            <a:r>
              <a:rPr lang="ru-RU" sz="1200" dirty="0">
                <a:latin typeface="Poboto mono"/>
              </a:rPr>
              <a:t>«Форма СБ-04» с регистрацией на</a:t>
            </a:r>
            <a:r>
              <a:rPr lang="ru-RU" sz="1200" dirty="0" smtClean="0">
                <a:latin typeface="Poboto mono"/>
              </a:rPr>
              <a:t> ГИА-2026 </a:t>
            </a:r>
          </a:p>
          <a:p>
            <a:pPr marL="171450" indent="-171450" algn="l">
              <a:lnSpc>
                <a:spcPct val="150000"/>
              </a:lnSpc>
              <a:buFont typeface="Arial" panose="020B0604020202020204" pitchFamily="34" charset="0"/>
              <a:buChar char="•"/>
            </a:pPr>
            <a:r>
              <a:rPr lang="ru-RU" sz="1200" b="1" dirty="0" smtClean="0">
                <a:solidFill>
                  <a:srgbClr val="002060"/>
                </a:solidFill>
                <a:latin typeface="Poboto mono"/>
              </a:rPr>
              <a:t>13 марта – </a:t>
            </a:r>
            <a:r>
              <a:rPr lang="ru-RU" sz="1200" dirty="0">
                <a:latin typeface="Poboto mono"/>
              </a:rPr>
              <a:t>получение из ОО и </a:t>
            </a:r>
            <a:r>
              <a:rPr lang="ru-RU" sz="1200" dirty="0" smtClean="0">
                <a:latin typeface="Poboto mono"/>
              </a:rPr>
              <a:t>направление в </a:t>
            </a:r>
            <a:r>
              <a:rPr lang="ru-RU" sz="1200" dirty="0">
                <a:latin typeface="Poboto mono"/>
              </a:rPr>
              <a:t>ГБУ ЛО «ИЦОКО» </a:t>
            </a:r>
            <a:r>
              <a:rPr lang="ru-RU" sz="1200" dirty="0" smtClean="0">
                <a:latin typeface="Poboto mono"/>
              </a:rPr>
              <a:t>сканов ОО (формате PDF) печатной формы </a:t>
            </a:r>
            <a:r>
              <a:rPr lang="ru-RU" sz="1200" dirty="0">
                <a:latin typeface="Poboto mono"/>
              </a:rPr>
              <a:t>«Форма СБ-04</a:t>
            </a:r>
            <a:r>
              <a:rPr lang="ru-RU" sz="1200" dirty="0" smtClean="0">
                <a:latin typeface="Poboto mono"/>
              </a:rPr>
              <a:t>».</a:t>
            </a:r>
          </a:p>
          <a:p>
            <a:pPr algn="l"/>
            <a:endParaRPr lang="ru-RU" sz="1000" dirty="0" smtClean="0">
              <a:latin typeface="Poboto mono"/>
            </a:endParaRPr>
          </a:p>
        </p:txBody>
      </p:sp>
    </p:spTree>
    <p:extLst>
      <p:ext uri="{BB962C8B-B14F-4D97-AF65-F5344CB8AC3E}">
        <p14:creationId xmlns:p14="http://schemas.microsoft.com/office/powerpoint/2010/main" val="1435248026"/>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3"/>
          <p:cNvSpPr>
            <a:spLocks noChangeArrowheads="1"/>
          </p:cNvSpPr>
          <p:nvPr/>
        </p:nvSpPr>
        <p:spPr bwMode="auto">
          <a:xfrm>
            <a:off x="809185" y="3003798"/>
            <a:ext cx="4824413" cy="671513"/>
          </a:xfrm>
          <a:prstGeom prst="rect">
            <a:avLst/>
          </a:prstGeom>
          <a:noFill/>
          <a:ln>
            <a:noFill/>
          </a:ln>
          <a:extLst>
            <a:ext uri="{909E8E84-426E-40DD-AFC4-6F175D3DCCD1}">
              <a14:hiddenFill xmlns:a14="http://schemas.microsoft.com/office/drawing/2010/main">
                <a:solidFill>
                  <a:srgbClr val="000080">
                    <a:alpha val="25882"/>
                  </a:srgbClr>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rgbClr val="000099"/>
                </a:solidFill>
                <a:latin typeface="Arial" charset="0"/>
              </a:defRPr>
            </a:lvl1pPr>
            <a:lvl2pPr marL="742950" indent="-285750" eaLnBrk="0" hangingPunct="0">
              <a:spcBef>
                <a:spcPct val="20000"/>
              </a:spcBef>
              <a:buChar char="–"/>
              <a:defRPr sz="2800" i="1">
                <a:solidFill>
                  <a:srgbClr val="000099"/>
                </a:solidFill>
                <a:latin typeface="Arial" charset="0"/>
              </a:defRPr>
            </a:lvl2pPr>
            <a:lvl3pPr marL="1143000" indent="-228600" eaLnBrk="0" hangingPunct="0">
              <a:spcBef>
                <a:spcPct val="20000"/>
              </a:spcBef>
              <a:buChar char="•"/>
              <a:defRPr sz="2400">
                <a:solidFill>
                  <a:srgbClr val="000099"/>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90000"/>
              </a:lnSpc>
              <a:spcBef>
                <a:spcPct val="0"/>
              </a:spcBef>
              <a:buClr>
                <a:schemeClr val="tx1"/>
              </a:buClr>
              <a:buFont typeface="Wingdings" pitchFamily="2" charset="2"/>
              <a:buNone/>
            </a:pPr>
            <a:endParaRPr lang="en-US" altLang="ru-RU" sz="1600" b="1" dirty="0">
              <a:solidFill>
                <a:schemeClr val="tx1"/>
              </a:solidFill>
              <a:ea typeface="굴림" pitchFamily="34" charset="-127"/>
            </a:endParaRPr>
          </a:p>
        </p:txBody>
      </p:sp>
      <p:sp>
        <p:nvSpPr>
          <p:cNvPr id="2" name="Номер слайда 1"/>
          <p:cNvSpPr>
            <a:spLocks noGrp="1"/>
          </p:cNvSpPr>
          <p:nvPr>
            <p:ph type="sldNum" sz="quarter" idx="12"/>
          </p:nvPr>
        </p:nvSpPr>
        <p:spPr/>
        <p:txBody>
          <a:bodyPr/>
          <a:lstStyle/>
          <a:p>
            <a:pPr>
              <a:defRPr/>
            </a:pPr>
            <a:fld id="{F6726ED0-D56C-4CE3-B710-DBA7429B63D0}" type="slidenum">
              <a:rPr lang="ru-RU" smtClean="0"/>
              <a:pPr>
                <a:defRPr/>
              </a:pPr>
              <a:t>9</a:t>
            </a:fld>
            <a:endParaRPr lang="ru-RU" dirty="0"/>
          </a:p>
        </p:txBody>
      </p:sp>
      <p:sp>
        <p:nvSpPr>
          <p:cNvPr id="6" name="Заголовок 1">
            <a:extLst>
              <a:ext uri="{FF2B5EF4-FFF2-40B4-BE49-F238E27FC236}">
                <a16:creationId xmlns:a16="http://schemas.microsoft.com/office/drawing/2014/main" xmlns="" id="{9AFBBD66-6040-421F-815D-2185B4BCB6CA}"/>
              </a:ext>
            </a:extLst>
          </p:cNvPr>
          <p:cNvSpPr txBox="1">
            <a:spLocks/>
          </p:cNvSpPr>
          <p:nvPr/>
        </p:nvSpPr>
        <p:spPr>
          <a:xfrm>
            <a:off x="251520" y="123478"/>
            <a:ext cx="8640960" cy="4752527"/>
          </a:xfrm>
          <a:prstGeom prst="rect">
            <a:avLst/>
          </a:prstGeom>
        </p:spPr>
        <p:txBody>
          <a:bodyPr vert="horz" lIns="91440" tIns="45720" rIns="9144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1100" b="1" dirty="0">
                <a:solidFill>
                  <a:srgbClr val="FF0000"/>
                </a:solidFill>
                <a:latin typeface="Poboto mono"/>
              </a:rPr>
              <a:t>Регистрация и проверка данных в РИС ГИА-9</a:t>
            </a:r>
            <a:endParaRPr lang="ru-RU" sz="1100" dirty="0">
              <a:solidFill>
                <a:srgbClr val="002774"/>
              </a:solidFill>
              <a:latin typeface="Poboto mono"/>
            </a:endParaRPr>
          </a:p>
          <a:p>
            <a:r>
              <a:rPr lang="ru-RU" sz="1100" b="1" dirty="0">
                <a:solidFill>
                  <a:srgbClr val="002774"/>
                </a:solidFill>
                <a:latin typeface="Poboto mono"/>
              </a:rPr>
              <a:t>Алгоритм выверки данных в ОО по письму КОПО ЛО </a:t>
            </a:r>
          </a:p>
          <a:p>
            <a:r>
              <a:rPr lang="ru-RU" sz="1100" b="1" dirty="0">
                <a:solidFill>
                  <a:srgbClr val="002774"/>
                </a:solidFill>
                <a:latin typeface="Poboto mono"/>
              </a:rPr>
              <a:t>(о внесении сведений в РИС ГИА-11 2026 г.) от </a:t>
            </a:r>
            <a:r>
              <a:rPr lang="ru-RU" sz="1100" b="1" dirty="0">
                <a:solidFill>
                  <a:srgbClr val="FF0000"/>
                </a:solidFill>
                <a:latin typeface="Poboto mono"/>
              </a:rPr>
              <a:t>10.02.2026 № 19-4769/2026</a:t>
            </a:r>
          </a:p>
          <a:p>
            <a:r>
              <a:rPr lang="ru-RU" sz="1100" dirty="0">
                <a:solidFill>
                  <a:srgbClr val="C00000"/>
                </a:solidFill>
                <a:latin typeface="Poboto mono"/>
              </a:rPr>
              <a:t>Первый этап – внесение сведений до 2 марта 2026 г.</a:t>
            </a:r>
          </a:p>
          <a:p>
            <a:r>
              <a:rPr lang="ru-RU" sz="1100" dirty="0">
                <a:solidFill>
                  <a:srgbClr val="C00000"/>
                </a:solidFill>
                <a:latin typeface="Poboto mono"/>
              </a:rPr>
              <a:t> </a:t>
            </a:r>
            <a:r>
              <a:rPr lang="ru-RU" sz="1100" b="1" dirty="0">
                <a:solidFill>
                  <a:srgbClr val="C00000"/>
                </a:solidFill>
                <a:latin typeface="Poboto mono"/>
              </a:rPr>
              <a:t>второй этап 6-13 марта – проверка сведений</a:t>
            </a:r>
          </a:p>
          <a:p>
            <a:pPr algn="l"/>
            <a:endParaRPr lang="ru-RU" sz="1100" dirty="0" smtClean="0">
              <a:latin typeface="Poboto mono"/>
            </a:endParaRPr>
          </a:p>
          <a:p>
            <a:pPr algn="l"/>
            <a:r>
              <a:rPr lang="ru-RU" sz="1100" b="1" dirty="0">
                <a:solidFill>
                  <a:srgbClr val="C00000"/>
                </a:solidFill>
                <a:latin typeface="Poboto mono"/>
              </a:rPr>
              <a:t>ОО </a:t>
            </a:r>
            <a:r>
              <a:rPr lang="ru-RU" sz="1100" b="1" dirty="0" smtClean="0">
                <a:solidFill>
                  <a:srgbClr val="C00000"/>
                </a:solidFill>
                <a:latin typeface="Poboto mono"/>
              </a:rPr>
              <a:t>- </a:t>
            </a:r>
            <a:r>
              <a:rPr lang="ru-RU" sz="1100" b="1" dirty="0" smtClean="0">
                <a:solidFill>
                  <a:srgbClr val="C00000"/>
                </a:solidFill>
                <a:latin typeface="Poboto mono"/>
              </a:rPr>
              <a:t>6 - 12 марта – проверка сведений </a:t>
            </a:r>
          </a:p>
          <a:p>
            <a:pPr algn="l"/>
            <a:endParaRPr lang="ru-RU" sz="1100" b="1" dirty="0">
              <a:solidFill>
                <a:srgbClr val="C00000"/>
              </a:solidFill>
              <a:latin typeface="Poboto mono"/>
            </a:endParaRPr>
          </a:p>
          <a:p>
            <a:pPr marL="171450" indent="-171450" algn="l">
              <a:buFont typeface="Arial" panose="020B0604020202020204" pitchFamily="34" charset="0"/>
              <a:buChar char="•"/>
            </a:pPr>
            <a:r>
              <a:rPr lang="ru-RU" sz="1200" dirty="0" smtClean="0">
                <a:latin typeface="Poboto mono"/>
              </a:rPr>
              <a:t>получение </a:t>
            </a:r>
            <a:r>
              <a:rPr lang="ru-RU" sz="1200" dirty="0">
                <a:latin typeface="Poboto mono"/>
              </a:rPr>
              <a:t>от </a:t>
            </a:r>
            <a:r>
              <a:rPr lang="ru-RU" sz="1200" dirty="0" smtClean="0">
                <a:latin typeface="Poboto mono"/>
              </a:rPr>
              <a:t>ОМСУ </a:t>
            </a:r>
            <a:r>
              <a:rPr lang="ru-RU" sz="1200" dirty="0">
                <a:latin typeface="Poboto mono"/>
              </a:rPr>
              <a:t>в формате </a:t>
            </a:r>
            <a:r>
              <a:rPr lang="en-US" sz="1200" dirty="0">
                <a:latin typeface="Poboto mono"/>
              </a:rPr>
              <a:t>PDF</a:t>
            </a:r>
            <a:r>
              <a:rPr lang="ru-RU" sz="1200" dirty="0">
                <a:latin typeface="Poboto mono"/>
              </a:rPr>
              <a:t> «Форма СБ-04» с регистрацией на </a:t>
            </a:r>
            <a:r>
              <a:rPr lang="ru-RU" sz="1200" dirty="0" smtClean="0">
                <a:latin typeface="Poboto mono"/>
              </a:rPr>
              <a:t>ГИА-2026 файл </a:t>
            </a:r>
            <a:r>
              <a:rPr lang="ru-RU" sz="1200" dirty="0">
                <a:latin typeface="Poboto mono"/>
              </a:rPr>
              <a:t>«Форма СБ-04», </a:t>
            </a:r>
            <a:r>
              <a:rPr lang="ru-RU" sz="1200" dirty="0" smtClean="0">
                <a:latin typeface="Poboto mono"/>
              </a:rPr>
              <a:t>печать файлов.</a:t>
            </a:r>
            <a:endParaRPr lang="ru-RU" sz="1200" dirty="0">
              <a:latin typeface="Poboto mono"/>
            </a:endParaRPr>
          </a:p>
          <a:p>
            <a:pPr marL="171450" indent="-171450" algn="l">
              <a:buFont typeface="Arial" panose="020B0604020202020204" pitchFamily="34" charset="0"/>
              <a:buChar char="•"/>
            </a:pPr>
            <a:r>
              <a:rPr lang="ru-RU" sz="1200" dirty="0" smtClean="0">
                <a:latin typeface="Poboto mono"/>
              </a:rPr>
              <a:t>организация проверки </a:t>
            </a:r>
            <a:r>
              <a:rPr lang="ru-RU" sz="1200" dirty="0">
                <a:latin typeface="Poboto mono"/>
              </a:rPr>
              <a:t>данных участниками </a:t>
            </a:r>
            <a:r>
              <a:rPr lang="ru-RU" sz="1200" dirty="0" smtClean="0">
                <a:latin typeface="Poboto mono"/>
              </a:rPr>
              <a:t>ГИА-9: </a:t>
            </a:r>
          </a:p>
          <a:p>
            <a:pPr marL="171450" indent="-171450" algn="l">
              <a:buFont typeface="Wingdings" panose="05000000000000000000" pitchFamily="2" charset="2"/>
              <a:buChar char="ü"/>
            </a:pPr>
            <a:r>
              <a:rPr lang="ru-RU" sz="1200" dirty="0" smtClean="0">
                <a:solidFill>
                  <a:srgbClr val="7030A0"/>
                </a:solidFill>
                <a:latin typeface="Poboto mono"/>
              </a:rPr>
              <a:t>персональные </a:t>
            </a:r>
            <a:r>
              <a:rPr lang="ru-RU" sz="1200" dirty="0">
                <a:solidFill>
                  <a:srgbClr val="7030A0"/>
                </a:solidFill>
                <a:latin typeface="Poboto mono"/>
              </a:rPr>
              <a:t>данные - ФИО, паспортные </a:t>
            </a:r>
            <a:r>
              <a:rPr lang="ru-RU" sz="1200" dirty="0" smtClean="0">
                <a:solidFill>
                  <a:srgbClr val="7030A0"/>
                </a:solidFill>
                <a:latin typeface="Poboto mono"/>
              </a:rPr>
              <a:t>данные, СНИЛС</a:t>
            </a:r>
          </a:p>
          <a:p>
            <a:pPr marL="171450" indent="-171450" algn="l">
              <a:buFont typeface="Wingdings" panose="05000000000000000000" pitchFamily="2" charset="2"/>
              <a:buChar char="ü"/>
            </a:pPr>
            <a:r>
              <a:rPr lang="ru-RU" sz="1200" dirty="0" smtClean="0">
                <a:solidFill>
                  <a:srgbClr val="7030A0"/>
                </a:solidFill>
                <a:latin typeface="Poboto mono"/>
              </a:rPr>
              <a:t>форма ГИА</a:t>
            </a:r>
            <a:r>
              <a:rPr lang="ru-RU" sz="1200" dirty="0">
                <a:solidFill>
                  <a:srgbClr val="7030A0"/>
                </a:solidFill>
                <a:latin typeface="Poboto mono"/>
              </a:rPr>
              <a:t>, количество и перечень выбранных для сдачи учебных предметов, </a:t>
            </a:r>
            <a:r>
              <a:rPr lang="ru-RU" sz="1200" dirty="0" smtClean="0">
                <a:solidFill>
                  <a:srgbClr val="7030A0"/>
                </a:solidFill>
                <a:latin typeface="Poboto mono"/>
              </a:rPr>
              <a:t>срок, дата  </a:t>
            </a:r>
            <a:r>
              <a:rPr lang="ru-RU" sz="1200" dirty="0">
                <a:solidFill>
                  <a:srgbClr val="7030A0"/>
                </a:solidFill>
                <a:latin typeface="Poboto mono"/>
              </a:rPr>
              <a:t>экзаменов выбранных учебных </a:t>
            </a:r>
            <a:r>
              <a:rPr lang="ru-RU" sz="1200" dirty="0" smtClean="0">
                <a:solidFill>
                  <a:srgbClr val="7030A0"/>
                </a:solidFill>
                <a:latin typeface="Poboto mono"/>
              </a:rPr>
              <a:t>предметов.</a:t>
            </a:r>
          </a:p>
          <a:p>
            <a:pPr marL="171450" indent="-171450" algn="l">
              <a:buFont typeface="Wingdings" panose="05000000000000000000" pitchFamily="2" charset="2"/>
              <a:buChar char="ü"/>
            </a:pPr>
            <a:r>
              <a:rPr lang="ru-RU" sz="1200" b="1" dirty="0" smtClean="0">
                <a:latin typeface="Poboto mono"/>
              </a:rPr>
              <a:t>в </a:t>
            </a:r>
            <a:r>
              <a:rPr lang="ru-RU" sz="1200" b="1" dirty="0">
                <a:latin typeface="Poboto mono"/>
              </a:rPr>
              <a:t>подтверждение правильно внесенных данных обучающийся (участник ГИА-11</a:t>
            </a:r>
            <a:r>
              <a:rPr lang="ru-RU" sz="1200" b="1" u="sng" dirty="0">
                <a:latin typeface="Poboto mono"/>
              </a:rPr>
              <a:t>) ставит свою подпись в конце строки со своими </a:t>
            </a:r>
            <a:r>
              <a:rPr lang="ru-RU" sz="1200" b="1" u="sng" dirty="0" smtClean="0">
                <a:latin typeface="Poboto mono"/>
              </a:rPr>
              <a:t>данными.</a:t>
            </a:r>
          </a:p>
          <a:p>
            <a:pPr marL="171450" indent="-171450" algn="l">
              <a:buFont typeface="Arial" panose="020B0604020202020204" pitchFamily="34" charset="0"/>
              <a:buChar char="•"/>
            </a:pPr>
            <a:r>
              <a:rPr lang="ru-RU" sz="1200" dirty="0" smtClean="0">
                <a:latin typeface="Poboto mono"/>
              </a:rPr>
              <a:t>при обнаружения </a:t>
            </a:r>
            <a:r>
              <a:rPr lang="ru-RU" sz="1200" dirty="0">
                <a:latin typeface="Poboto mono"/>
              </a:rPr>
              <a:t>в файле ГБУ ЛО «ИЦОКО» обучающимися/лицами, ответственными за проведение проверки, некорректных, ошибочных персональных данных, формы ГИА, дат и выбранных учебных предметов по регистрации на экзамен, </a:t>
            </a:r>
            <a:r>
              <a:rPr lang="ru-RU" sz="1200" b="1" u="sng" dirty="0" smtClean="0">
                <a:latin typeface="Poboto mono"/>
              </a:rPr>
              <a:t>подпись </a:t>
            </a:r>
            <a:r>
              <a:rPr lang="ru-RU" sz="1200" b="1" u="sng" dirty="0">
                <a:latin typeface="Poboto mono"/>
              </a:rPr>
              <a:t>обучающегося не ставится.</a:t>
            </a:r>
            <a:r>
              <a:rPr lang="ru-RU" sz="1200" dirty="0">
                <a:latin typeface="Poboto mono"/>
              </a:rPr>
              <a:t> </a:t>
            </a:r>
            <a:endParaRPr lang="ru-RU" sz="1200" dirty="0" smtClean="0">
              <a:latin typeface="Poboto mono"/>
            </a:endParaRPr>
          </a:p>
          <a:p>
            <a:pPr marL="171450" indent="-171450" algn="l">
              <a:buFont typeface="Arial" panose="020B0604020202020204" pitchFamily="34" charset="0"/>
              <a:buChar char="•"/>
            </a:pPr>
            <a:r>
              <a:rPr lang="ru-RU" sz="1200" dirty="0" smtClean="0">
                <a:latin typeface="Poboto mono"/>
              </a:rPr>
              <a:t>направление руководителем ОО </a:t>
            </a:r>
            <a:r>
              <a:rPr lang="ru-RU" sz="1200" b="1" dirty="0" smtClean="0">
                <a:solidFill>
                  <a:srgbClr val="C00000"/>
                </a:solidFill>
                <a:latin typeface="Poboto mono"/>
              </a:rPr>
              <a:t>до </a:t>
            </a:r>
            <a:r>
              <a:rPr lang="ru-RU" sz="1200" b="1" dirty="0">
                <a:solidFill>
                  <a:srgbClr val="C00000"/>
                </a:solidFill>
                <a:latin typeface="Poboto mono"/>
              </a:rPr>
              <a:t>12 часов </a:t>
            </a:r>
            <a:r>
              <a:rPr lang="ru-RU" sz="1200" b="1" dirty="0">
                <a:solidFill>
                  <a:srgbClr val="C00000"/>
                </a:solidFill>
                <a:latin typeface="Poboto mono"/>
              </a:rPr>
              <a:t>13 марта </a:t>
            </a:r>
            <a:r>
              <a:rPr lang="ru-RU" sz="1200" dirty="0">
                <a:latin typeface="Poboto mono"/>
              </a:rPr>
              <a:t>письма муниципальному координатору ГИА о внесении соответствующих коррекционных изменений в РИС ГИА </a:t>
            </a:r>
            <a:r>
              <a:rPr lang="ru-RU" sz="1200" dirty="0" smtClean="0">
                <a:latin typeface="Poboto mono"/>
              </a:rPr>
              <a:t>(приложение 2 </a:t>
            </a:r>
            <a:r>
              <a:rPr lang="ru-RU" sz="1200" dirty="0">
                <a:latin typeface="Poboto mono"/>
              </a:rPr>
              <a:t>к письму), направление координатором </a:t>
            </a:r>
            <a:r>
              <a:rPr lang="ru-RU" sz="1200" dirty="0" smtClean="0">
                <a:latin typeface="Poboto mono"/>
              </a:rPr>
              <a:t>письма </a:t>
            </a:r>
            <a:r>
              <a:rPr lang="ru-RU" sz="1200" dirty="0">
                <a:latin typeface="Poboto mono"/>
              </a:rPr>
              <a:t>в ГБУ ЛО «ИЦОКО</a:t>
            </a:r>
            <a:r>
              <a:rPr lang="ru-RU" sz="1200" dirty="0" smtClean="0">
                <a:latin typeface="Poboto mono"/>
              </a:rPr>
              <a:t>».</a:t>
            </a:r>
            <a:endParaRPr lang="ru-RU" sz="1200" dirty="0">
              <a:latin typeface="Poboto mono"/>
            </a:endParaRPr>
          </a:p>
          <a:p>
            <a:pPr marL="171450" indent="-171450" algn="l">
              <a:buFont typeface="Arial" panose="020B0604020202020204" pitchFamily="34" charset="0"/>
              <a:buChar char="•"/>
            </a:pPr>
            <a:r>
              <a:rPr lang="ru-RU" sz="1200" dirty="0" smtClean="0">
                <a:latin typeface="Poboto mono"/>
              </a:rPr>
              <a:t>заверение печатной формы </a:t>
            </a:r>
            <a:r>
              <a:rPr lang="ru-RU" sz="1200" dirty="0">
                <a:latin typeface="Poboto mono"/>
              </a:rPr>
              <a:t>«Форма СБ-04» с подписями обучающихся подписью руководителя и </a:t>
            </a:r>
            <a:r>
              <a:rPr lang="ru-RU" sz="1200" dirty="0" smtClean="0">
                <a:latin typeface="Poboto mono"/>
              </a:rPr>
              <a:t>печатью ОО.</a:t>
            </a:r>
            <a:endParaRPr lang="ru-RU" sz="1200" dirty="0">
              <a:latin typeface="Poboto mono"/>
            </a:endParaRPr>
          </a:p>
          <a:p>
            <a:pPr marL="171450" indent="-171450" algn="l">
              <a:buFont typeface="Arial" panose="020B0604020202020204" pitchFamily="34" charset="0"/>
              <a:buChar char="•"/>
            </a:pPr>
            <a:r>
              <a:rPr lang="ru-RU" sz="1200" dirty="0" smtClean="0">
                <a:latin typeface="Poboto mono"/>
              </a:rPr>
              <a:t>направление </a:t>
            </a:r>
            <a:r>
              <a:rPr lang="ru-RU" sz="1200" dirty="0">
                <a:latin typeface="Poboto mono"/>
              </a:rPr>
              <a:t>в </a:t>
            </a:r>
            <a:r>
              <a:rPr lang="ru-RU" sz="1200" dirty="0" smtClean="0">
                <a:latin typeface="Poboto mono"/>
              </a:rPr>
              <a:t>ОМСУ скана </a:t>
            </a:r>
            <a:r>
              <a:rPr lang="ru-RU" sz="1200" dirty="0">
                <a:latin typeface="Poboto mono"/>
              </a:rPr>
              <a:t>(формат PDF) печатной формы «Форма СБ-04» с подписями обучающихся, руководителя и </a:t>
            </a:r>
            <a:r>
              <a:rPr lang="ru-RU" sz="1200" dirty="0" smtClean="0">
                <a:latin typeface="Poboto mono"/>
              </a:rPr>
              <a:t>печатью ОО. </a:t>
            </a:r>
            <a:endParaRPr lang="ru-RU" sz="1200" dirty="0">
              <a:latin typeface="Poboto mono"/>
            </a:endParaRPr>
          </a:p>
          <a:p>
            <a:pPr algn="l"/>
            <a:endParaRPr lang="ru-RU" sz="1400" dirty="0" smtClean="0">
              <a:solidFill>
                <a:srgbClr val="002774"/>
              </a:solidFill>
              <a:latin typeface="Roboto"/>
            </a:endParaRPr>
          </a:p>
          <a:p>
            <a:pPr algn="l"/>
            <a:endParaRPr lang="ru-RU" sz="1400" dirty="0">
              <a:solidFill>
                <a:srgbClr val="002774"/>
              </a:solidFill>
              <a:latin typeface="Roboto"/>
            </a:endParaRPr>
          </a:p>
          <a:p>
            <a:pPr algn="l"/>
            <a:endParaRPr lang="ru-RU" sz="1500" dirty="0" smtClean="0">
              <a:solidFill>
                <a:srgbClr val="002774"/>
              </a:solidFill>
              <a:latin typeface="Roboto"/>
            </a:endParaRPr>
          </a:p>
          <a:p>
            <a:pPr algn="l"/>
            <a:endParaRPr lang="ru-RU" sz="1500" dirty="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a:p>
            <a:pPr algn="l"/>
            <a:endParaRPr lang="ru-RU" sz="1500" dirty="0" smtClean="0">
              <a:solidFill>
                <a:srgbClr val="002774"/>
              </a:solidFill>
              <a:latin typeface="Roboto"/>
            </a:endParaRPr>
          </a:p>
        </p:txBody>
      </p:sp>
    </p:spTree>
    <p:extLst>
      <p:ext uri="{BB962C8B-B14F-4D97-AF65-F5344CB8AC3E}">
        <p14:creationId xmlns:p14="http://schemas.microsoft.com/office/powerpoint/2010/main" val="423694197"/>
      </p:ext>
    </p:extLst>
  </p:cSld>
  <p:clrMapOvr>
    <a:masterClrMapping/>
  </p:clrMapOvr>
  <p:transition spd="med">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9e189f1a753ee679d1b35c74a851e0b830c82ef3"/>
</p:tagLst>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6983</TotalTime>
  <Words>3158</Words>
  <Application>Microsoft Office PowerPoint</Application>
  <PresentationFormat>Экран (16:9)</PresentationFormat>
  <Paragraphs>460</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vmihailova</dc:creator>
  <cp:lastModifiedBy>Елена Григорьевна Шарая</cp:lastModifiedBy>
  <cp:revision>1724</cp:revision>
  <cp:lastPrinted>2020-01-21T07:18:49Z</cp:lastPrinted>
  <dcterms:created xsi:type="dcterms:W3CDTF">2014-12-04T05:36:41Z</dcterms:created>
  <dcterms:modified xsi:type="dcterms:W3CDTF">2026-02-20T10:27:35Z</dcterms:modified>
</cp:coreProperties>
</file>